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y="5143500" cx="9144000"/>
  <p:notesSz cx="6858000" cy="9144000"/>
  <p:embeddedFontLst>
    <p:embeddedFont>
      <p:font typeface="Roboto Mono"/>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RobotoMono-italic.fntdata"/><Relationship Id="rId81" Type="http://schemas.openxmlformats.org/officeDocument/2006/relationships/font" Target="fonts/RobotoMon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font" Target="fonts/RobotoMono-bold.fntdata"/><Relationship Id="rId34" Type="http://schemas.openxmlformats.org/officeDocument/2006/relationships/slide" Target="slides/slide30.xml"/><Relationship Id="rId78" Type="http://schemas.openxmlformats.org/officeDocument/2006/relationships/font" Target="fonts/RobotoMono-regular.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original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tess_level 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Now let us get to rule 2, the most difficult and abstract of all the rules.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 fragment shader is often the bottleneck. This is because because the fragment often has to be evaluted a lot more than the other shader stages. Look at this sphere for instance: its front facing polygons are x, so the vertex shader is run x times.</a:t>
            </a:r>
          </a:p>
          <a:p>
            <a:pPr lvl="0" rtl="0">
              <a:spcBef>
                <a:spcPts val="0"/>
              </a:spcBef>
              <a:buNone/>
            </a:pPr>
            <a:r>
              <a:rPr lang="en"/>
              <a:t>But yet the pixels occupied by this sphere are approx y, which is a lot more. </a:t>
            </a:r>
          </a:p>
          <a:p>
            <a:pPr lvl="0" rtl="0">
              <a:spcBef>
                <a:spcPts val="0"/>
              </a:spcBef>
              <a:buClr>
                <a:schemeClr val="dk1"/>
              </a:buClr>
              <a:buSzPct val="100000"/>
              <a:buFont typeface="Arial"/>
              <a:buNone/>
            </a:pPr>
            <a:r>
              <a:t/>
            </a:r>
            <a:endParaRPr>
              <a:solidFill>
                <a:schemeClr val="dk1"/>
              </a:solidFill>
            </a:endParaRPr>
          </a:p>
          <a:p>
            <a:pPr lvl="0" rtl="0">
              <a:spcBef>
                <a:spcPts val="0"/>
              </a:spcBef>
              <a:buClr>
                <a:schemeClr val="dk1"/>
              </a:buClr>
              <a:buSzPct val="100000"/>
              <a:buFont typeface="Arial"/>
              <a:buNone/>
            </a:pPr>
            <a:r>
              <a:rPr lang="en">
                <a:solidFill>
                  <a:schemeClr val="dk1"/>
                </a:solidFill>
              </a:rPr>
              <a:t>So the point is that with the high screen resolutions of todays display, the fragment shader tends to be executed a lot more!</a:t>
            </a:r>
          </a:p>
          <a:p>
            <a:pPr lvl="0" rtl="0">
              <a:spcBef>
                <a:spcPts val="0"/>
              </a:spcBef>
              <a:buNone/>
            </a:pPr>
            <a:r>
              <a:t/>
            </a:r>
            <a:endParaRPr/>
          </a:p>
          <a:p>
            <a:pPr lvl="0" rtl="0">
              <a:spcBef>
                <a:spcPts val="0"/>
              </a:spcBef>
              <a:buNone/>
            </a:pPr>
            <a:r>
              <a:rPr lang="en"/>
              <a:t>Another point is that the fragment shader often has to do a lot more than the vertex shader. Advanced and expensive lighting models tend to be evaluted entirely in the fragment shader. (show imrod image). </a:t>
            </a:r>
          </a:p>
          <a:p>
            <a:pPr lvl="0" rtl="0">
              <a:spcBef>
                <a:spcPts val="0"/>
              </a:spcBef>
              <a:buNone/>
            </a:pPr>
            <a:r>
              <a:t/>
            </a:r>
            <a:endParaRPr/>
          </a:p>
          <a:p>
            <a:pPr lvl="0" rtl="0">
              <a:spcBef>
                <a:spcPts val="0"/>
              </a:spcBef>
              <a:buNone/>
            </a:pPr>
            <a:r>
              <a:t/>
            </a:r>
            <a:endParaRPr/>
          </a:p>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3" name="Shape 3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2" name="Shape 3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But before I can start discussing the algo, first I need to discuss some theory. </a:t>
            </a:r>
          </a:p>
          <a:p>
            <a:pPr lvl="0" rtl="0">
              <a:spcBef>
                <a:spcPts val="0"/>
              </a:spcBef>
              <a:buNone/>
            </a:pPr>
            <a:r>
              <a:t/>
            </a:r>
            <a:endParaRPr/>
          </a:p>
          <a:p>
            <a:pPr lvl="0">
              <a:spcBef>
                <a:spcPts val="0"/>
              </a:spcBef>
              <a:buNone/>
            </a:pPr>
            <a:r>
              <a:rPr lang="en"/>
              <a:t>First I define a shader slice. A shader slice is defined with respect to some variable x and a line n. The shader slice with respect to line 5 and variable diffuse, is all of line 1-5. Because these lines in some manner or another affect the value of the variable diffuse at the point line 5 in the program.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6" name="Shape 3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8" name="Shape 408"/>
        <p:cNvGrpSpPr/>
        <p:nvPr/>
      </p:nvGrpSpPr>
      <p:grpSpPr>
        <a:xfrm>
          <a:off x="0" y="0"/>
          <a:ext cx="0" cy="0"/>
          <a:chOff x="0" y="0"/>
          <a:chExt cx="0" cy="0"/>
        </a:xfrm>
      </p:grpSpPr>
      <p:sp>
        <p:nvSpPr>
          <p:cNvPr id="409" name="Shape 4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0" name="Shape 4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9" name="Shape 419"/>
        <p:cNvGrpSpPr/>
        <p:nvPr/>
      </p:nvGrpSpPr>
      <p:grpSpPr>
        <a:xfrm>
          <a:off x="0" y="0"/>
          <a:ext cx="0" cy="0"/>
          <a:chOff x="0" y="0"/>
          <a:chExt cx="0" cy="0"/>
        </a:xfrm>
      </p:grpSpPr>
      <p:sp>
        <p:nvSpPr>
          <p:cNvPr id="420" name="Shape 4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1" name="Shape 4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5" name="Shape 435"/>
        <p:cNvGrpSpPr/>
        <p:nvPr/>
      </p:nvGrpSpPr>
      <p:grpSpPr>
        <a:xfrm>
          <a:off x="0" y="0"/>
          <a:ext cx="0" cy="0"/>
          <a:chOff x="0" y="0"/>
          <a:chExt cx="0" cy="0"/>
        </a:xfrm>
      </p:grpSpPr>
      <p:sp>
        <p:nvSpPr>
          <p:cNvPr id="436" name="Shape 4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7" name="Shape 4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8" name="Shape 448"/>
        <p:cNvGrpSpPr/>
        <p:nvPr/>
      </p:nvGrpSpPr>
      <p:grpSpPr>
        <a:xfrm>
          <a:off x="0" y="0"/>
          <a:ext cx="0" cy="0"/>
          <a:chOff x="0" y="0"/>
          <a:chExt cx="0" cy="0"/>
        </a:xfrm>
      </p:grpSpPr>
      <p:sp>
        <p:nvSpPr>
          <p:cNvPr id="449" name="Shape 4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0" name="Shape 4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4" name="Shape 454"/>
        <p:cNvGrpSpPr/>
        <p:nvPr/>
      </p:nvGrpSpPr>
      <p:grpSpPr>
        <a:xfrm>
          <a:off x="0" y="0"/>
          <a:ext cx="0" cy="0"/>
          <a:chOff x="0" y="0"/>
          <a:chExt cx="0" cy="0"/>
        </a:xfrm>
      </p:grpSpPr>
      <p:sp>
        <p:nvSpPr>
          <p:cNvPr id="455" name="Shape 4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6" name="Shape 4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3" name="Shape 4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0" name="Shape 4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 shader simplification algo in this paper, simplifies shaders by applying three different simplification rules to the shader. Let us go through the first transform, the simplest. </a:t>
            </a:r>
          </a:p>
          <a:p>
            <a:pPr lvl="0" rtl="0">
              <a:spcBef>
                <a:spcPts val="0"/>
              </a:spcBef>
              <a:buNone/>
            </a:pPr>
            <a:r>
              <a:t/>
            </a:r>
            <a:endParaRPr/>
          </a:p>
          <a:p>
            <a:pPr lvl="0" rtl="0">
              <a:spcBef>
                <a:spcPts val="0"/>
              </a:spcBef>
              <a:buNone/>
            </a:pPr>
            <a:r>
              <a:rPr lang="en"/>
              <a:t>In this rule, a shader slice is moved from the fragment shader stage to some earlier shader stage. For example, say I want to move this phong calculation out of the fragment shader to the vertex shader. Then I take all this code(line 1-5), compute it at the end of the vertex shader, and send it to the fragment shader.</a:t>
            </a:r>
          </a:p>
          <a:p>
            <a:pPr lvl="0" rtl="0">
              <a:spcBef>
                <a:spcPts val="0"/>
              </a:spcBef>
              <a:buNone/>
            </a:pPr>
            <a:r>
              <a:t/>
            </a:r>
            <a:endParaRPr/>
          </a:p>
          <a:p>
            <a:pPr lvl="0">
              <a:spcBef>
                <a:spcPts val="0"/>
              </a:spcBef>
              <a:buNone/>
            </a:pPr>
            <a:r>
              <a:rPr lang="en"/>
              <a:t>Note that I simply cannot move this “float diffuse” to the vertex shader, because it depends on the previous lines. that is why we had to carefully define a shader slice. so that we do not end up with invalid shaders.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8" name="Shape 488"/>
        <p:cNvGrpSpPr/>
        <p:nvPr/>
      </p:nvGrpSpPr>
      <p:grpSpPr>
        <a:xfrm>
          <a:off x="0" y="0"/>
          <a:ext cx="0" cy="0"/>
          <a:chOff x="0" y="0"/>
          <a:chExt cx="0" cy="0"/>
        </a:xfrm>
      </p:grpSpPr>
      <p:sp>
        <p:nvSpPr>
          <p:cNvPr id="489" name="Shape 4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0" name="Shape 4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4" name="Shape 494"/>
        <p:cNvGrpSpPr/>
        <p:nvPr/>
      </p:nvGrpSpPr>
      <p:grpSpPr>
        <a:xfrm>
          <a:off x="0" y="0"/>
          <a:ext cx="0" cy="0"/>
          <a:chOff x="0" y="0"/>
          <a:chExt cx="0" cy="0"/>
        </a:xfrm>
      </p:grpSpPr>
      <p:sp>
        <p:nvSpPr>
          <p:cNvPr id="495" name="Shape 4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6" name="Shape 4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0" name="Shape 500"/>
        <p:cNvGrpSpPr/>
        <p:nvPr/>
      </p:nvGrpSpPr>
      <p:grpSpPr>
        <a:xfrm>
          <a:off x="0" y="0"/>
          <a:ext cx="0" cy="0"/>
          <a:chOff x="0" y="0"/>
          <a:chExt cx="0" cy="0"/>
        </a:xfrm>
      </p:grpSpPr>
      <p:sp>
        <p:nvSpPr>
          <p:cNvPr id="501" name="Shape 5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2" name="Shape 5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7" name="Shape 507"/>
        <p:cNvGrpSpPr/>
        <p:nvPr/>
      </p:nvGrpSpPr>
      <p:grpSpPr>
        <a:xfrm>
          <a:off x="0" y="0"/>
          <a:ext cx="0" cy="0"/>
          <a:chOff x="0" y="0"/>
          <a:chExt cx="0" cy="0"/>
        </a:xfrm>
      </p:grpSpPr>
      <p:sp>
        <p:nvSpPr>
          <p:cNvPr id="508" name="Shape 5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9" name="Shape 5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4" name="Shape 514"/>
        <p:cNvGrpSpPr/>
        <p:nvPr/>
      </p:nvGrpSpPr>
      <p:grpSpPr>
        <a:xfrm>
          <a:off x="0" y="0"/>
          <a:ext cx="0" cy="0"/>
          <a:chOff x="0" y="0"/>
          <a:chExt cx="0" cy="0"/>
        </a:xfrm>
      </p:grpSpPr>
      <p:sp>
        <p:nvSpPr>
          <p:cNvPr id="515" name="Shape 5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6" name="Shape 5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0" name="Shape 520"/>
        <p:cNvGrpSpPr/>
        <p:nvPr/>
      </p:nvGrpSpPr>
      <p:grpSpPr>
        <a:xfrm>
          <a:off x="0" y="0"/>
          <a:ext cx="0" cy="0"/>
          <a:chOff x="0" y="0"/>
          <a:chExt cx="0" cy="0"/>
        </a:xfrm>
      </p:grpSpPr>
      <p:sp>
        <p:nvSpPr>
          <p:cNvPr id="521" name="Shape 5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2" name="Shape 5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6" name="Shape 526"/>
        <p:cNvGrpSpPr/>
        <p:nvPr/>
      </p:nvGrpSpPr>
      <p:grpSpPr>
        <a:xfrm>
          <a:off x="0" y="0"/>
          <a:ext cx="0" cy="0"/>
          <a:chOff x="0" y="0"/>
          <a:chExt cx="0" cy="0"/>
        </a:xfrm>
      </p:grpSpPr>
      <p:sp>
        <p:nvSpPr>
          <p:cNvPr id="527" name="Shape 5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8" name="Shape 5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3" name="Shape 533"/>
        <p:cNvGrpSpPr/>
        <p:nvPr/>
      </p:nvGrpSpPr>
      <p:grpSpPr>
        <a:xfrm>
          <a:off x="0" y="0"/>
          <a:ext cx="0" cy="0"/>
          <a:chOff x="0" y="0"/>
          <a:chExt cx="0" cy="0"/>
        </a:xfrm>
      </p:grpSpPr>
      <p:sp>
        <p:nvSpPr>
          <p:cNvPr id="534" name="Shape 5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5" name="Shape 5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2" name="Shape 5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4" name="Shape 5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8" name="Shape 558"/>
        <p:cNvGrpSpPr/>
        <p:nvPr/>
      </p:nvGrpSpPr>
      <p:grpSpPr>
        <a:xfrm>
          <a:off x="0" y="0"/>
          <a:ext cx="0" cy="0"/>
          <a:chOff x="0" y="0"/>
          <a:chExt cx="0" cy="0"/>
        </a:xfrm>
      </p:grpSpPr>
      <p:sp>
        <p:nvSpPr>
          <p:cNvPr id="559" name="Shape 5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0" name="Shape 5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26,1 gaussian</a:t>
            </a:r>
          </a:p>
          <a:p>
            <a:pPr lvl="0" rtl="0">
              <a:spcBef>
                <a:spcPts val="0"/>
              </a:spcBef>
              <a:buNone/>
            </a:pPr>
            <a:r>
              <a:t/>
            </a:r>
            <a:endParaRPr/>
          </a:p>
          <a:p>
            <a:pPr lvl="0">
              <a:spcBef>
                <a:spcPts val="0"/>
              </a:spcBef>
              <a:buNone/>
            </a:pPr>
            <a:r>
              <a:rPr lang="en"/>
              <a:t>1.5 high pass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6" name="Shape 576"/>
        <p:cNvGrpSpPr/>
        <p:nvPr/>
      </p:nvGrpSpPr>
      <p:grpSpPr>
        <a:xfrm>
          <a:off x="0" y="0"/>
          <a:ext cx="0" cy="0"/>
          <a:chOff x="0" y="0"/>
          <a:chExt cx="0" cy="0"/>
        </a:xfrm>
      </p:grpSpPr>
      <p:sp>
        <p:nvSpPr>
          <p:cNvPr id="577" name="Shape 5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8" name="Shape 5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9" name="Shape 589"/>
        <p:cNvGrpSpPr/>
        <p:nvPr/>
      </p:nvGrpSpPr>
      <p:grpSpPr>
        <a:xfrm>
          <a:off x="0" y="0"/>
          <a:ext cx="0" cy="0"/>
          <a:chOff x="0" y="0"/>
          <a:chExt cx="0" cy="0"/>
        </a:xfrm>
      </p:grpSpPr>
      <p:sp>
        <p:nvSpPr>
          <p:cNvPr id="590" name="Shape 5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1" name="Shape 5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0" name="Shape 600"/>
        <p:cNvGrpSpPr/>
        <p:nvPr/>
      </p:nvGrpSpPr>
      <p:grpSpPr>
        <a:xfrm>
          <a:off x="0" y="0"/>
          <a:ext cx="0" cy="0"/>
          <a:chOff x="0" y="0"/>
          <a:chExt cx="0" cy="0"/>
        </a:xfrm>
      </p:grpSpPr>
      <p:sp>
        <p:nvSpPr>
          <p:cNvPr id="601" name="Shape 6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2" name="Shape 6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1" name="Shape 611"/>
        <p:cNvGrpSpPr/>
        <p:nvPr/>
      </p:nvGrpSpPr>
      <p:grpSpPr>
        <a:xfrm>
          <a:off x="0" y="0"/>
          <a:ext cx="0" cy="0"/>
          <a:chOff x="0" y="0"/>
          <a:chExt cx="0" cy="0"/>
        </a:xfrm>
      </p:grpSpPr>
      <p:sp>
        <p:nvSpPr>
          <p:cNvPr id="612" name="Shape 6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3" name="Shape 6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4" name="Shape 6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8" name="Shape 628"/>
        <p:cNvGrpSpPr/>
        <p:nvPr/>
      </p:nvGrpSpPr>
      <p:grpSpPr>
        <a:xfrm>
          <a:off x="0" y="0"/>
          <a:ext cx="0" cy="0"/>
          <a:chOff x="0" y="0"/>
          <a:chExt cx="0" cy="0"/>
        </a:xfrm>
      </p:grpSpPr>
      <p:sp>
        <p:nvSpPr>
          <p:cNvPr id="629" name="Shape 6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0" name="Shape 6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4" name="Shape 634"/>
        <p:cNvGrpSpPr/>
        <p:nvPr/>
      </p:nvGrpSpPr>
      <p:grpSpPr>
        <a:xfrm>
          <a:off x="0" y="0"/>
          <a:ext cx="0" cy="0"/>
          <a:chOff x="0" y="0"/>
          <a:chExt cx="0" cy="0"/>
        </a:xfrm>
      </p:grpSpPr>
      <p:sp>
        <p:nvSpPr>
          <p:cNvPr id="635" name="Shape 6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6" name="Shape 6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1" name="Shape 641"/>
        <p:cNvGrpSpPr/>
        <p:nvPr/>
      </p:nvGrpSpPr>
      <p:grpSpPr>
        <a:xfrm>
          <a:off x="0" y="0"/>
          <a:ext cx="0" cy="0"/>
          <a:chOff x="0" y="0"/>
          <a:chExt cx="0" cy="0"/>
        </a:xfrm>
      </p:grpSpPr>
      <p:sp>
        <p:nvSpPr>
          <p:cNvPr id="642" name="Shape 6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3" name="Shape 6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7" name="Shape 647"/>
        <p:cNvGrpSpPr/>
        <p:nvPr/>
      </p:nvGrpSpPr>
      <p:grpSpPr>
        <a:xfrm>
          <a:off x="0" y="0"/>
          <a:ext cx="0" cy="0"/>
          <a:chOff x="0" y="0"/>
          <a:chExt cx="0" cy="0"/>
        </a:xfrm>
      </p:grpSpPr>
      <p:sp>
        <p:nvSpPr>
          <p:cNvPr id="648" name="Shape 6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9" name="Shape 6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3" name="Shape 653"/>
        <p:cNvGrpSpPr/>
        <p:nvPr/>
      </p:nvGrpSpPr>
      <p:grpSpPr>
        <a:xfrm>
          <a:off x="0" y="0"/>
          <a:ext cx="0" cy="0"/>
          <a:chOff x="0" y="0"/>
          <a:chExt cx="0" cy="0"/>
        </a:xfrm>
      </p:grpSpPr>
      <p:sp>
        <p:nvSpPr>
          <p:cNvPr id="654" name="Shape 6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5" name="Shape 6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Note that for loops we define shader slices in a special way. We unroll the loop, and consider every separate iteration a shader slice.</a:t>
            </a:r>
          </a:p>
          <a:p>
            <a:pPr lvl="0" rtl="0">
              <a:spcBef>
                <a:spcPts val="0"/>
              </a:spcBef>
              <a:buNone/>
            </a:pPr>
            <a:r>
              <a:t/>
            </a:r>
            <a:endParaRPr/>
          </a:p>
          <a:p>
            <a:pPr lvl="0">
              <a:spcBef>
                <a:spcPts val="0"/>
              </a:spcBef>
              <a:buNone/>
            </a:pPr>
            <a:r>
              <a:rPr lang="en"/>
              <a:t>As we will see later, it is important that we define it this way.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3" name="Shape 6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 system that rewrites shader such that they performance greatly improves, while still retaining their visual appearance.</a:t>
            </a:r>
          </a:p>
          <a:p>
            <a:pPr lvl="0" rtl="0">
              <a:spcBef>
                <a:spcPts val="0"/>
              </a:spcBef>
              <a:buNone/>
            </a:pPr>
            <a:r>
              <a:t/>
            </a:r>
            <a:endParaRPr/>
          </a:p>
          <a:p>
            <a:pPr lvl="0" rtl="0">
              <a:spcBef>
                <a:spcPts val="0"/>
              </a:spcBef>
              <a:buNone/>
            </a:pPr>
            <a:r>
              <a:rPr lang="en"/>
              <a:t>First I will be going through the algorithm, which will occupy a majority of the time.</a:t>
            </a:r>
          </a:p>
          <a:p>
            <a:pPr lvl="0" rtl="0">
              <a:spcBef>
                <a:spcPts val="0"/>
              </a:spcBef>
              <a:buNone/>
            </a:pPr>
            <a:r>
              <a:t/>
            </a:r>
            <a:endParaRPr/>
          </a:p>
          <a:p>
            <a:pPr lvl="0">
              <a:spcBef>
                <a:spcPts val="0"/>
              </a:spcBef>
              <a:buNone/>
            </a:pPr>
            <a:r>
              <a:rPr lang="en"/>
              <a:t>Next, I will discuss the pros and cons of this algorithm, and compare it with othe approaches.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Because rule 1 is often combined with rule 3, subdivide surface. </a:t>
            </a:r>
          </a:p>
          <a:p>
            <a:pPr lvl="0" rtl="0">
              <a:spcBef>
                <a:spcPts val="0"/>
              </a:spcBef>
              <a:buNone/>
            </a:pPr>
            <a:r>
              <a:t/>
            </a:r>
            <a:endParaRPr/>
          </a:p>
          <a:p>
            <a:pPr lvl="0" rtl="0">
              <a:spcBef>
                <a:spcPts val="0"/>
              </a:spcBef>
              <a:buNone/>
            </a:pPr>
            <a:r>
              <a:rPr lang="en"/>
              <a:t>What this rule does, is that tesselates all the triangles that are sent to the shader at runtime. So, without modifying the original mesh, the tesselation shader can be used to subdivide triangles into smaller triangles at runtime. </a:t>
            </a:r>
          </a:p>
          <a:p>
            <a:pPr lvl="0" rtl="0">
              <a:spcBef>
                <a:spcPts val="0"/>
              </a:spcBef>
              <a:buNone/>
            </a:pPr>
            <a:r>
              <a:t/>
            </a:r>
            <a:endParaRPr/>
          </a:p>
          <a:p>
            <a:pPr lvl="0" rtl="0">
              <a:spcBef>
                <a:spcPts val="0"/>
              </a:spcBef>
              <a:buNone/>
            </a:pPr>
            <a:r>
              <a:rPr lang="en"/>
              <a:t>What will happen is that every triangle will be tesslated to one of these three tesselation levels, creating lots new geometry at runtime.</a:t>
            </a:r>
          </a:p>
          <a:p>
            <a:pPr lvl="0" rtl="0">
              <a:spcBef>
                <a:spcPts val="0"/>
              </a:spcBef>
              <a:buNone/>
            </a:pPr>
            <a:r>
              <a:t/>
            </a:r>
            <a:endParaRPr/>
          </a:p>
          <a:p>
            <a:pPr lvl="0" rtl="0">
              <a:spcBef>
                <a:spcPts val="0"/>
              </a:spcBef>
              <a:buNone/>
            </a:pPr>
            <a:r>
              <a:rPr lang="en"/>
              <a:t>Note that this rule 3 can only be used once. We can’t have that two triangles have different tesslation levels.</a:t>
            </a:r>
          </a:p>
          <a:p>
            <a:pPr lvl="0" rtl="0">
              <a:spcBef>
                <a:spcPts val="0"/>
              </a:spcBef>
              <a:buNone/>
            </a:pPr>
            <a:r>
              <a:t/>
            </a:r>
            <a:endParaRPr/>
          </a:p>
          <a:p>
            <a:pPr lvl="0">
              <a:spcBef>
                <a:spcPts val="0"/>
              </a:spcBef>
              <a:buNone/>
            </a:pPr>
            <a:r>
              <a:rPr lang="en"/>
              <a:t>And after this rule 3 has been applied, usually what happens is that either rule 1 or 2 is applied.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Let us see what happens when rule 1 is applied after rule 3.</a:t>
            </a:r>
          </a:p>
          <a:p>
            <a:pPr lvl="0" rtl="0">
              <a:spcBef>
                <a:spcPts val="0"/>
              </a:spcBef>
              <a:buNone/>
            </a:pPr>
            <a:r>
              <a:t/>
            </a:r>
            <a:endParaRPr/>
          </a:p>
          <a:p>
            <a:pPr lvl="0" rtl="0">
              <a:spcBef>
                <a:spcPts val="0"/>
              </a:spcBef>
              <a:buNone/>
            </a:pPr>
            <a:r>
              <a:rPr lang="en"/>
              <a:t>We can use rule 3 to improve the Gouraud shading that resultet from rule 1. because now that rule 3 has been applied, lots of new vertices have been created in the triangle.</a:t>
            </a:r>
          </a:p>
          <a:p>
            <a:pPr lvl="0" rtl="0">
              <a:spcBef>
                <a:spcPts val="0"/>
              </a:spcBef>
              <a:buNone/>
            </a:pPr>
            <a:r>
              <a:t/>
            </a:r>
            <a:endParaRPr/>
          </a:p>
          <a:p>
            <a:pPr lvl="0" rtl="0">
              <a:spcBef>
                <a:spcPts val="0"/>
              </a:spcBef>
              <a:buNone/>
            </a:pPr>
            <a:r>
              <a:rPr lang="en"/>
              <a:t>Now, instead of computing the phong lighting very these three vertices in the vertex shader, instead we compute the phong lighting for all these newly created vertices. But these vertices cannot be accessed in the vertex shader, because the tesselation shader is run AFTER the vertex shader in the pipeline. Instead, there is a shader called the domain shader, and every created tessselated vertex is passed through this shader. </a:t>
            </a:r>
          </a:p>
          <a:p>
            <a:pPr lvl="0" rtl="0">
              <a:spcBef>
                <a:spcPts val="0"/>
              </a:spcBef>
              <a:buNone/>
            </a:pPr>
            <a:r>
              <a:t/>
            </a:r>
            <a:endParaRPr/>
          </a:p>
          <a:p>
            <a:pPr lvl="0" rtl="0">
              <a:spcBef>
                <a:spcPts val="0"/>
              </a:spcBef>
              <a:buNone/>
            </a:pPr>
            <a:r>
              <a:rPr lang="en"/>
              <a:t>Thus, we move the phong calculation from the fragment shader, to the domain shader. And this greatly improves the visual appearance, while at the same time saving lots of computations:</a:t>
            </a:r>
          </a:p>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599"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199"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199"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4.png"/><Relationship Id="rId4" Type="http://schemas.openxmlformats.org/officeDocument/2006/relationships/image" Target="../media/image05.png"/><Relationship Id="rId5" Type="http://schemas.openxmlformats.org/officeDocument/2006/relationships/image" Target="../media/image09.png"/><Relationship Id="rId6" Type="http://schemas.openxmlformats.org/officeDocument/2006/relationships/image" Target="../media/image07.png"/><Relationship Id="rId7" Type="http://schemas.openxmlformats.org/officeDocument/2006/relationships/image" Target="../media/image0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1.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0.png"/><Relationship Id="rId4" Type="http://schemas.openxmlformats.org/officeDocument/2006/relationships/image" Target="../media/image46.png"/><Relationship Id="rId11" Type="http://schemas.openxmlformats.org/officeDocument/2006/relationships/image" Target="../media/image53.png"/><Relationship Id="rId10" Type="http://schemas.openxmlformats.org/officeDocument/2006/relationships/image" Target="../media/image55.png"/><Relationship Id="rId9" Type="http://schemas.openxmlformats.org/officeDocument/2006/relationships/image" Target="../media/image59.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48.png"/><Relationship Id="rId8"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4.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8.png"/><Relationship Id="rId4" Type="http://schemas.openxmlformats.org/officeDocument/2006/relationships/image" Target="../media/image63.png"/><Relationship Id="rId5"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5.png"/><Relationship Id="rId4" Type="http://schemas.openxmlformats.org/officeDocument/2006/relationships/image" Target="../media/image60.png"/><Relationship Id="rId5"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2.png"/><Relationship Id="rId4" Type="http://schemas.openxmlformats.org/officeDocument/2006/relationships/image" Target="../media/image0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caig.cs.nctu.edu.tw/course/NM07S/slides/chap3_3.pdf"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1.pn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0.png"/><Relationship Id="rId4" Type="http://schemas.openxmlformats.org/officeDocument/2006/relationships/image" Target="../media/image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599" cy="2052599"/>
          </a:xfrm>
          <a:prstGeom prst="rect">
            <a:avLst/>
          </a:prstGeom>
        </p:spPr>
        <p:txBody>
          <a:bodyPr anchorCtr="0" anchor="b" bIns="91425" lIns="91425" rIns="91425" tIns="91425">
            <a:noAutofit/>
          </a:bodyPr>
          <a:lstStyle/>
          <a:p>
            <a:pPr lvl="0" rtl="0">
              <a:spcBef>
                <a:spcPts val="0"/>
              </a:spcBef>
              <a:buNone/>
            </a:pPr>
            <a:r>
              <a:rPr lang="en"/>
              <a:t>Automatic Shader Simplification using Surface Signal Approximation</a:t>
            </a:r>
          </a:p>
        </p:txBody>
      </p:sp>
      <p:sp>
        <p:nvSpPr>
          <p:cNvPr id="55" name="Shape 55"/>
          <p:cNvSpPr txBox="1"/>
          <p:nvPr>
            <p:ph idx="1" type="subTitle"/>
          </p:nvPr>
        </p:nvSpPr>
        <p:spPr>
          <a:xfrm>
            <a:off x="311700" y="2834125"/>
            <a:ext cx="8520599" cy="7926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117" name="Shape 117"/>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118" name="Shape 118"/>
          <p:cNvPicPr preferRelativeResize="0"/>
          <p:nvPr/>
        </p:nvPicPr>
        <p:blipFill>
          <a:blip r:embed="rId3">
            <a:alphaModFix/>
          </a:blip>
          <a:stretch>
            <a:fillRect/>
          </a:stretch>
        </p:blipFill>
        <p:spPr>
          <a:xfrm>
            <a:off x="1143012" y="0"/>
            <a:ext cx="6857984" cy="51434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124" name="Shape 124"/>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125" name="Shape 125"/>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sp>
        <p:nvSpPr>
          <p:cNvPr id="130" name="Shape 13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131" name="Shape 131"/>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132" name="Shape 132"/>
          <p:cNvPicPr preferRelativeResize="0"/>
          <p:nvPr/>
        </p:nvPicPr>
        <p:blipFill>
          <a:blip r:embed="rId3">
            <a:alphaModFix/>
          </a:blip>
          <a:stretch>
            <a:fillRect/>
          </a:stretch>
        </p:blipFill>
        <p:spPr>
          <a:xfrm>
            <a:off x="563674" y="1012825"/>
            <a:ext cx="4157117" cy="3117849"/>
          </a:xfrm>
          <a:prstGeom prst="rect">
            <a:avLst/>
          </a:prstGeom>
          <a:noFill/>
          <a:ln>
            <a:noFill/>
          </a:ln>
        </p:spPr>
      </p:pic>
      <p:pic>
        <p:nvPicPr>
          <p:cNvPr id="133" name="Shape 133"/>
          <p:cNvPicPr preferRelativeResize="0"/>
          <p:nvPr/>
        </p:nvPicPr>
        <p:blipFill>
          <a:blip r:embed="rId4">
            <a:alphaModFix/>
          </a:blip>
          <a:stretch>
            <a:fillRect/>
          </a:stretch>
        </p:blipFill>
        <p:spPr>
          <a:xfrm>
            <a:off x="4908649" y="1048074"/>
            <a:ext cx="4063124" cy="3047351"/>
          </a:xfrm>
          <a:prstGeom prst="rect">
            <a:avLst/>
          </a:prstGeom>
          <a:noFill/>
          <a:ln>
            <a:noFill/>
          </a:ln>
        </p:spPr>
      </p:pic>
      <p:sp>
        <p:nvSpPr>
          <p:cNvPr id="134" name="Shape 134"/>
          <p:cNvSpPr txBox="1"/>
          <p:nvPr/>
        </p:nvSpPr>
        <p:spPr>
          <a:xfrm>
            <a:off x="1056875" y="4474275"/>
            <a:ext cx="6764099" cy="789000"/>
          </a:xfrm>
          <a:prstGeom prst="rect">
            <a:avLst/>
          </a:prstGeom>
          <a:noFill/>
          <a:ln>
            <a:noFill/>
          </a:ln>
        </p:spPr>
        <p:txBody>
          <a:bodyPr anchorCtr="0" anchor="t" bIns="91425" lIns="91425" rIns="91425" tIns="91425">
            <a:noAutofit/>
          </a:bodyPr>
          <a:lstStyle/>
          <a:p>
            <a:pPr lvl="0">
              <a:spcBef>
                <a:spcPts val="0"/>
              </a:spcBef>
              <a:buNone/>
            </a:pPr>
            <a:r>
              <a:rPr b="1" lang="en" sz="2400"/>
              <a:t>tess1</a:t>
            </a:r>
            <a:r>
              <a:rPr lang="en"/>
              <a:t>      								          	</a:t>
            </a:r>
            <a:r>
              <a:rPr b="1" lang="en" sz="2400"/>
              <a:t>tess2</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Tesselation level</a:t>
            </a:r>
          </a:p>
        </p:txBody>
      </p:sp>
      <p:sp>
        <p:nvSpPr>
          <p:cNvPr id="140" name="Shape 140"/>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141" name="Shape 141"/>
          <p:cNvPicPr preferRelativeResize="0"/>
          <p:nvPr/>
        </p:nvPicPr>
        <p:blipFill>
          <a:blip r:embed="rId3">
            <a:alphaModFix/>
          </a:blip>
          <a:stretch>
            <a:fillRect/>
          </a:stretch>
        </p:blipFill>
        <p:spPr>
          <a:xfrm>
            <a:off x="311700" y="1360573"/>
            <a:ext cx="1328452" cy="1565037"/>
          </a:xfrm>
          <a:prstGeom prst="rect">
            <a:avLst/>
          </a:prstGeom>
          <a:noFill/>
          <a:ln>
            <a:noFill/>
          </a:ln>
        </p:spPr>
      </p:pic>
      <p:pic>
        <p:nvPicPr>
          <p:cNvPr id="142" name="Shape 142"/>
          <p:cNvPicPr preferRelativeResize="0"/>
          <p:nvPr/>
        </p:nvPicPr>
        <p:blipFill>
          <a:blip r:embed="rId4">
            <a:alphaModFix/>
          </a:blip>
          <a:stretch>
            <a:fillRect/>
          </a:stretch>
        </p:blipFill>
        <p:spPr>
          <a:xfrm>
            <a:off x="2278264" y="1360573"/>
            <a:ext cx="1328452" cy="1565037"/>
          </a:xfrm>
          <a:prstGeom prst="rect">
            <a:avLst/>
          </a:prstGeom>
          <a:noFill/>
          <a:ln>
            <a:noFill/>
          </a:ln>
        </p:spPr>
      </p:pic>
      <p:pic>
        <p:nvPicPr>
          <p:cNvPr id="143" name="Shape 143"/>
          <p:cNvPicPr preferRelativeResize="0"/>
          <p:nvPr/>
        </p:nvPicPr>
        <p:blipFill>
          <a:blip r:embed="rId5">
            <a:alphaModFix/>
          </a:blip>
          <a:stretch>
            <a:fillRect/>
          </a:stretch>
        </p:blipFill>
        <p:spPr>
          <a:xfrm>
            <a:off x="4118451" y="1360573"/>
            <a:ext cx="1328452" cy="1565037"/>
          </a:xfrm>
          <a:prstGeom prst="rect">
            <a:avLst/>
          </a:prstGeom>
          <a:noFill/>
          <a:ln>
            <a:noFill/>
          </a:ln>
        </p:spPr>
      </p:pic>
      <p:pic>
        <p:nvPicPr>
          <p:cNvPr id="144" name="Shape 144"/>
          <p:cNvPicPr preferRelativeResize="0"/>
          <p:nvPr/>
        </p:nvPicPr>
        <p:blipFill>
          <a:blip r:embed="rId6">
            <a:alphaModFix/>
          </a:blip>
          <a:stretch>
            <a:fillRect/>
          </a:stretch>
        </p:blipFill>
        <p:spPr>
          <a:xfrm>
            <a:off x="5702758" y="1360525"/>
            <a:ext cx="1328452" cy="1565069"/>
          </a:xfrm>
          <a:prstGeom prst="rect">
            <a:avLst/>
          </a:prstGeom>
          <a:noFill/>
          <a:ln>
            <a:noFill/>
          </a:ln>
        </p:spPr>
      </p:pic>
      <p:pic>
        <p:nvPicPr>
          <p:cNvPr id="145" name="Shape 145"/>
          <p:cNvPicPr preferRelativeResize="0"/>
          <p:nvPr/>
        </p:nvPicPr>
        <p:blipFill>
          <a:blip r:embed="rId7">
            <a:alphaModFix/>
          </a:blip>
          <a:stretch>
            <a:fillRect/>
          </a:stretch>
        </p:blipFill>
        <p:spPr>
          <a:xfrm>
            <a:off x="7503847" y="1360557"/>
            <a:ext cx="1328452" cy="1565037"/>
          </a:xfrm>
          <a:prstGeom prst="rect">
            <a:avLst/>
          </a:prstGeom>
          <a:noFill/>
          <a:ln>
            <a:noFill/>
          </a:ln>
        </p:spPr>
      </p:pic>
      <p:sp>
        <p:nvSpPr>
          <p:cNvPr id="146" name="Shape 146"/>
          <p:cNvSpPr txBox="1"/>
          <p:nvPr/>
        </p:nvSpPr>
        <p:spPr>
          <a:xfrm>
            <a:off x="771515" y="3361994"/>
            <a:ext cx="408599" cy="733799"/>
          </a:xfrm>
          <a:prstGeom prst="rect">
            <a:avLst/>
          </a:prstGeom>
          <a:noFill/>
          <a:ln>
            <a:noFill/>
          </a:ln>
        </p:spPr>
        <p:txBody>
          <a:bodyPr anchorCtr="0" anchor="t" bIns="91425" lIns="91425" rIns="91425" tIns="91425">
            <a:noAutofit/>
          </a:bodyPr>
          <a:lstStyle/>
          <a:p>
            <a:pPr lvl="0">
              <a:spcBef>
                <a:spcPts val="0"/>
              </a:spcBef>
              <a:buNone/>
            </a:pPr>
            <a:r>
              <a:rPr b="1" lang="en" sz="3000"/>
              <a:t>1</a:t>
            </a:r>
          </a:p>
        </p:txBody>
      </p:sp>
      <p:sp>
        <p:nvSpPr>
          <p:cNvPr id="147" name="Shape 147"/>
          <p:cNvSpPr txBox="1"/>
          <p:nvPr/>
        </p:nvSpPr>
        <p:spPr>
          <a:xfrm>
            <a:off x="2738066" y="3361994"/>
            <a:ext cx="408599" cy="733799"/>
          </a:xfrm>
          <a:prstGeom prst="rect">
            <a:avLst/>
          </a:prstGeom>
          <a:noFill/>
          <a:ln>
            <a:noFill/>
          </a:ln>
        </p:spPr>
        <p:txBody>
          <a:bodyPr anchorCtr="0" anchor="t" bIns="91425" lIns="91425" rIns="91425" tIns="91425">
            <a:noAutofit/>
          </a:bodyPr>
          <a:lstStyle/>
          <a:p>
            <a:pPr lvl="0" rtl="0">
              <a:spcBef>
                <a:spcPts val="0"/>
              </a:spcBef>
              <a:buNone/>
            </a:pPr>
            <a:r>
              <a:rPr b="1" lang="en" sz="3000"/>
              <a:t>2</a:t>
            </a:r>
          </a:p>
        </p:txBody>
      </p:sp>
      <p:sp>
        <p:nvSpPr>
          <p:cNvPr id="148" name="Shape 148"/>
          <p:cNvSpPr txBox="1"/>
          <p:nvPr/>
        </p:nvSpPr>
        <p:spPr>
          <a:xfrm>
            <a:off x="4578253" y="3361994"/>
            <a:ext cx="408599" cy="733799"/>
          </a:xfrm>
          <a:prstGeom prst="rect">
            <a:avLst/>
          </a:prstGeom>
          <a:noFill/>
          <a:ln>
            <a:noFill/>
          </a:ln>
        </p:spPr>
        <p:txBody>
          <a:bodyPr anchorCtr="0" anchor="t" bIns="91425" lIns="91425" rIns="91425" tIns="91425">
            <a:noAutofit/>
          </a:bodyPr>
          <a:lstStyle/>
          <a:p>
            <a:pPr lvl="0" rtl="0">
              <a:spcBef>
                <a:spcPts val="0"/>
              </a:spcBef>
              <a:buNone/>
            </a:pPr>
            <a:r>
              <a:rPr b="1" lang="en" sz="3000"/>
              <a:t>3</a:t>
            </a:r>
          </a:p>
        </p:txBody>
      </p:sp>
      <p:sp>
        <p:nvSpPr>
          <p:cNvPr id="149" name="Shape 149"/>
          <p:cNvSpPr txBox="1"/>
          <p:nvPr/>
        </p:nvSpPr>
        <p:spPr>
          <a:xfrm>
            <a:off x="6162560" y="3361994"/>
            <a:ext cx="408599" cy="733799"/>
          </a:xfrm>
          <a:prstGeom prst="rect">
            <a:avLst/>
          </a:prstGeom>
          <a:noFill/>
          <a:ln>
            <a:noFill/>
          </a:ln>
        </p:spPr>
        <p:txBody>
          <a:bodyPr anchorCtr="0" anchor="t" bIns="91425" lIns="91425" rIns="91425" tIns="91425">
            <a:noAutofit/>
          </a:bodyPr>
          <a:lstStyle/>
          <a:p>
            <a:pPr lvl="0" rtl="0">
              <a:spcBef>
                <a:spcPts val="0"/>
              </a:spcBef>
              <a:buNone/>
            </a:pPr>
            <a:r>
              <a:rPr b="1" lang="en" sz="3000"/>
              <a:t>4</a:t>
            </a:r>
          </a:p>
        </p:txBody>
      </p:sp>
      <p:sp>
        <p:nvSpPr>
          <p:cNvPr id="150" name="Shape 150"/>
          <p:cNvSpPr txBox="1"/>
          <p:nvPr/>
        </p:nvSpPr>
        <p:spPr>
          <a:xfrm>
            <a:off x="7963663" y="3361994"/>
            <a:ext cx="408599" cy="733799"/>
          </a:xfrm>
          <a:prstGeom prst="rect">
            <a:avLst/>
          </a:prstGeom>
          <a:noFill/>
          <a:ln>
            <a:noFill/>
          </a:ln>
        </p:spPr>
        <p:txBody>
          <a:bodyPr anchorCtr="0" anchor="t" bIns="91425" lIns="91425" rIns="91425" tIns="91425">
            <a:noAutofit/>
          </a:bodyPr>
          <a:lstStyle/>
          <a:p>
            <a:pPr lvl="0" rtl="0">
              <a:spcBef>
                <a:spcPts val="0"/>
              </a:spcBef>
              <a:buNone/>
            </a:pPr>
            <a:r>
              <a:rPr b="1" lang="en" sz="3000"/>
              <a:t>5</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tess3</a:t>
            </a:r>
          </a:p>
        </p:txBody>
      </p:sp>
      <p:sp>
        <p:nvSpPr>
          <p:cNvPr id="156" name="Shape 156"/>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157" name="Shape 157"/>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Rule 2: approximating shader slice on the surface</a:t>
            </a:r>
          </a:p>
        </p:txBody>
      </p:sp>
      <p:sp>
        <p:nvSpPr>
          <p:cNvPr id="163" name="Shape 163"/>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rPr lang="en"/>
              <a:t>             									</a:t>
            </a:r>
          </a:p>
        </p:txBody>
      </p:sp>
      <p:pic>
        <p:nvPicPr>
          <p:cNvPr id="164" name="Shape 164"/>
          <p:cNvPicPr preferRelativeResize="0"/>
          <p:nvPr/>
        </p:nvPicPr>
        <p:blipFill>
          <a:blip r:embed="rId3">
            <a:alphaModFix/>
          </a:blip>
          <a:stretch>
            <a:fillRect/>
          </a:stretch>
        </p:blipFill>
        <p:spPr>
          <a:xfrm>
            <a:off x="-193075" y="479425"/>
            <a:ext cx="4762500" cy="4762500"/>
          </a:xfrm>
          <a:prstGeom prst="rect">
            <a:avLst/>
          </a:prstGeom>
          <a:noFill/>
          <a:ln>
            <a:noFill/>
          </a:ln>
        </p:spPr>
      </p:pic>
      <p:pic>
        <p:nvPicPr>
          <p:cNvPr id="165" name="Shape 165"/>
          <p:cNvPicPr preferRelativeResize="0"/>
          <p:nvPr/>
        </p:nvPicPr>
        <p:blipFill>
          <a:blip r:embed="rId4">
            <a:alphaModFix/>
          </a:blip>
          <a:stretch>
            <a:fillRect/>
          </a:stretch>
        </p:blipFill>
        <p:spPr>
          <a:xfrm>
            <a:off x="4569425" y="1211800"/>
            <a:ext cx="4525950" cy="3497325"/>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Barycentric coordinates</a:t>
            </a:r>
          </a:p>
        </p:txBody>
      </p:sp>
      <p:sp>
        <p:nvSpPr>
          <p:cNvPr id="171" name="Shape 171"/>
          <p:cNvSpPr txBox="1"/>
          <p:nvPr>
            <p:ph idx="1" type="body"/>
          </p:nvPr>
        </p:nvSpPr>
        <p:spPr>
          <a:xfrm>
            <a:off x="4660700" y="1152475"/>
            <a:ext cx="4171799" cy="3416400"/>
          </a:xfrm>
          <a:prstGeom prst="rect">
            <a:avLst/>
          </a:prstGeom>
        </p:spPr>
        <p:txBody>
          <a:bodyPr anchorCtr="0" anchor="t" bIns="91425" lIns="91425" rIns="91425" tIns="91425">
            <a:noAutofit/>
          </a:bodyPr>
          <a:lstStyle/>
          <a:p>
            <a:pPr indent="-228600" lvl="0" marL="457200" rtl="0">
              <a:spcBef>
                <a:spcPts val="0"/>
              </a:spcBef>
              <a:buChar char="●"/>
            </a:pPr>
            <a:r>
              <a:rPr lang="en"/>
              <a:t>Specifies the nearness of the three triangle vertices</a:t>
            </a:r>
          </a:p>
          <a:p>
            <a:pPr indent="-228600" lvl="0" marL="457200" rtl="0">
              <a:spcBef>
                <a:spcPts val="0"/>
              </a:spcBef>
              <a:buChar char="●"/>
            </a:pPr>
            <a:r>
              <a:rPr lang="en"/>
              <a:t>Sometimes specified as (u,v,w). But since always u+v+w=1, w is redundant.</a:t>
            </a:r>
          </a:p>
          <a:p>
            <a:pPr indent="-228600" lvl="0" marL="457200">
              <a:spcBef>
                <a:spcPts val="0"/>
              </a:spcBef>
              <a:buChar char="●"/>
            </a:pPr>
            <a:r>
              <a:rPr lang="en"/>
              <a:t>So we use (s,t), where the third one 1-s-t</a:t>
            </a:r>
          </a:p>
        </p:txBody>
      </p:sp>
      <p:pic>
        <p:nvPicPr>
          <p:cNvPr id="172" name="Shape 172"/>
          <p:cNvPicPr preferRelativeResize="0"/>
          <p:nvPr/>
        </p:nvPicPr>
        <p:blipFill>
          <a:blip r:embed="rId3">
            <a:alphaModFix/>
          </a:blip>
          <a:stretch>
            <a:fillRect/>
          </a:stretch>
        </p:blipFill>
        <p:spPr>
          <a:xfrm>
            <a:off x="453925" y="478925"/>
            <a:ext cx="4762500" cy="4762500"/>
          </a:xfrm>
          <a:prstGeom prst="rect">
            <a:avLst/>
          </a:prstGeom>
          <a:noFill/>
          <a:ln>
            <a:noFill/>
          </a:ln>
        </p:spPr>
      </p:pic>
      <p:sp>
        <p:nvSpPr>
          <p:cNvPr id="173" name="Shape 173"/>
          <p:cNvSpPr/>
          <p:nvPr/>
        </p:nvSpPr>
        <p:spPr>
          <a:xfrm>
            <a:off x="2711875" y="1051625"/>
            <a:ext cx="246599" cy="2739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4" name="Shape 174"/>
          <p:cNvSpPr/>
          <p:nvPr/>
        </p:nvSpPr>
        <p:spPr>
          <a:xfrm>
            <a:off x="3604100" y="2757625"/>
            <a:ext cx="246599" cy="2739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5" name="Shape 175"/>
          <p:cNvSpPr/>
          <p:nvPr/>
        </p:nvSpPr>
        <p:spPr>
          <a:xfrm>
            <a:off x="4414100" y="4483600"/>
            <a:ext cx="246599" cy="2739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6" name="Shape 176"/>
          <p:cNvSpPr/>
          <p:nvPr/>
        </p:nvSpPr>
        <p:spPr>
          <a:xfrm>
            <a:off x="2711875" y="4483600"/>
            <a:ext cx="246599" cy="2739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7" name="Shape 177"/>
          <p:cNvSpPr/>
          <p:nvPr/>
        </p:nvSpPr>
        <p:spPr>
          <a:xfrm>
            <a:off x="1009650" y="4483600"/>
            <a:ext cx="246599" cy="2739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8" name="Shape 178"/>
          <p:cNvSpPr/>
          <p:nvPr/>
        </p:nvSpPr>
        <p:spPr>
          <a:xfrm>
            <a:off x="1865075" y="2757625"/>
            <a:ext cx="246599" cy="2739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9" name="Shape 179"/>
          <p:cNvSpPr/>
          <p:nvPr/>
        </p:nvSpPr>
        <p:spPr>
          <a:xfrm>
            <a:off x="2711875" y="3332775"/>
            <a:ext cx="246599" cy="2739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0" name="Shape 180"/>
          <p:cNvSpPr txBox="1"/>
          <p:nvPr/>
        </p:nvSpPr>
        <p:spPr>
          <a:xfrm>
            <a:off x="311700" y="4483600"/>
            <a:ext cx="820499" cy="504900"/>
          </a:xfrm>
          <a:prstGeom prst="rect">
            <a:avLst/>
          </a:prstGeom>
          <a:noFill/>
          <a:ln>
            <a:noFill/>
          </a:ln>
        </p:spPr>
        <p:txBody>
          <a:bodyPr anchorCtr="0" anchor="t" bIns="91425" lIns="91425" rIns="91425" tIns="91425">
            <a:noAutofit/>
          </a:bodyPr>
          <a:lstStyle/>
          <a:p>
            <a:pPr lvl="0">
              <a:spcBef>
                <a:spcPts val="0"/>
              </a:spcBef>
              <a:buNone/>
            </a:pPr>
            <a:r>
              <a:rPr lang="en" sz="1800"/>
              <a:t>(1,0)</a:t>
            </a:r>
          </a:p>
        </p:txBody>
      </p:sp>
      <p:sp>
        <p:nvSpPr>
          <p:cNvPr id="181" name="Shape 181"/>
          <p:cNvSpPr txBox="1"/>
          <p:nvPr/>
        </p:nvSpPr>
        <p:spPr>
          <a:xfrm>
            <a:off x="1994250" y="1186375"/>
            <a:ext cx="820499" cy="504900"/>
          </a:xfrm>
          <a:prstGeom prst="rect">
            <a:avLst/>
          </a:prstGeom>
          <a:noFill/>
          <a:ln>
            <a:noFill/>
          </a:ln>
        </p:spPr>
        <p:txBody>
          <a:bodyPr anchorCtr="0" anchor="t" bIns="91425" lIns="91425" rIns="91425" tIns="91425">
            <a:noAutofit/>
          </a:bodyPr>
          <a:lstStyle/>
          <a:p>
            <a:pPr lvl="0" rtl="0">
              <a:spcBef>
                <a:spcPts val="0"/>
              </a:spcBef>
              <a:buNone/>
            </a:pPr>
            <a:r>
              <a:rPr lang="en" sz="1800"/>
              <a:t>(0,1)</a:t>
            </a:r>
          </a:p>
        </p:txBody>
      </p:sp>
      <p:sp>
        <p:nvSpPr>
          <p:cNvPr id="182" name="Shape 182"/>
          <p:cNvSpPr txBox="1"/>
          <p:nvPr/>
        </p:nvSpPr>
        <p:spPr>
          <a:xfrm>
            <a:off x="822500" y="2515162"/>
            <a:ext cx="1124399" cy="504900"/>
          </a:xfrm>
          <a:prstGeom prst="rect">
            <a:avLst/>
          </a:prstGeom>
          <a:noFill/>
          <a:ln>
            <a:noFill/>
          </a:ln>
        </p:spPr>
        <p:txBody>
          <a:bodyPr anchorCtr="0" anchor="t" bIns="91425" lIns="91425" rIns="91425" tIns="91425">
            <a:noAutofit/>
          </a:bodyPr>
          <a:lstStyle/>
          <a:p>
            <a:pPr lvl="0" rtl="0">
              <a:spcBef>
                <a:spcPts val="0"/>
              </a:spcBef>
              <a:buNone/>
            </a:pPr>
            <a:r>
              <a:rPr lang="en" sz="1800"/>
              <a:t>(0.5,0.5)</a:t>
            </a:r>
          </a:p>
        </p:txBody>
      </p:sp>
      <p:sp>
        <p:nvSpPr>
          <p:cNvPr id="183" name="Shape 183"/>
          <p:cNvSpPr txBox="1"/>
          <p:nvPr/>
        </p:nvSpPr>
        <p:spPr>
          <a:xfrm>
            <a:off x="2360600" y="4737512"/>
            <a:ext cx="1124399" cy="504900"/>
          </a:xfrm>
          <a:prstGeom prst="rect">
            <a:avLst/>
          </a:prstGeom>
          <a:noFill/>
          <a:ln>
            <a:noFill/>
          </a:ln>
        </p:spPr>
        <p:txBody>
          <a:bodyPr anchorCtr="0" anchor="t" bIns="91425" lIns="91425" rIns="91425" tIns="91425">
            <a:noAutofit/>
          </a:bodyPr>
          <a:lstStyle/>
          <a:p>
            <a:pPr lvl="0" rtl="0">
              <a:spcBef>
                <a:spcPts val="0"/>
              </a:spcBef>
              <a:buNone/>
            </a:pPr>
            <a:r>
              <a:rPr lang="en" sz="1800"/>
              <a:t>(0.5,0)</a:t>
            </a:r>
          </a:p>
        </p:txBody>
      </p:sp>
      <p:sp>
        <p:nvSpPr>
          <p:cNvPr id="184" name="Shape 184"/>
          <p:cNvSpPr txBox="1"/>
          <p:nvPr/>
        </p:nvSpPr>
        <p:spPr>
          <a:xfrm>
            <a:off x="3850700" y="2607712"/>
            <a:ext cx="1124399" cy="504900"/>
          </a:xfrm>
          <a:prstGeom prst="rect">
            <a:avLst/>
          </a:prstGeom>
          <a:noFill/>
          <a:ln>
            <a:noFill/>
          </a:ln>
        </p:spPr>
        <p:txBody>
          <a:bodyPr anchorCtr="0" anchor="t" bIns="91425" lIns="91425" rIns="91425" tIns="91425">
            <a:noAutofit/>
          </a:bodyPr>
          <a:lstStyle/>
          <a:p>
            <a:pPr lvl="0" rtl="0">
              <a:spcBef>
                <a:spcPts val="0"/>
              </a:spcBef>
              <a:buNone/>
            </a:pPr>
            <a:r>
              <a:rPr lang="en" sz="1800"/>
              <a:t>(0,0.5)</a:t>
            </a:r>
          </a:p>
        </p:txBody>
      </p:sp>
      <p:sp>
        <p:nvSpPr>
          <p:cNvPr id="185" name="Shape 185"/>
          <p:cNvSpPr txBox="1"/>
          <p:nvPr/>
        </p:nvSpPr>
        <p:spPr>
          <a:xfrm>
            <a:off x="4761750" y="4483600"/>
            <a:ext cx="1124399" cy="504900"/>
          </a:xfrm>
          <a:prstGeom prst="rect">
            <a:avLst/>
          </a:prstGeom>
          <a:noFill/>
          <a:ln>
            <a:noFill/>
          </a:ln>
        </p:spPr>
        <p:txBody>
          <a:bodyPr anchorCtr="0" anchor="t" bIns="91425" lIns="91425" rIns="91425" tIns="91425">
            <a:noAutofit/>
          </a:bodyPr>
          <a:lstStyle/>
          <a:p>
            <a:pPr lvl="0" rtl="0">
              <a:spcBef>
                <a:spcPts val="0"/>
              </a:spcBef>
              <a:buNone/>
            </a:pPr>
            <a:r>
              <a:rPr lang="en" sz="1800"/>
              <a:t>(0,0)</a:t>
            </a:r>
          </a:p>
        </p:txBody>
      </p:sp>
      <p:sp>
        <p:nvSpPr>
          <p:cNvPr id="186" name="Shape 186"/>
          <p:cNvSpPr txBox="1"/>
          <p:nvPr/>
        </p:nvSpPr>
        <p:spPr>
          <a:xfrm>
            <a:off x="2479700" y="3632075"/>
            <a:ext cx="1124399" cy="504900"/>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FFFFFF"/>
                </a:solidFill>
              </a:rPr>
              <a:t>(⅓,⅓ )</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 name="Shape 190"/>
        <p:cNvGrpSpPr/>
        <p:nvPr/>
      </p:nvGrpSpPr>
      <p:grpSpPr>
        <a:xfrm>
          <a:off x="0" y="0"/>
          <a:ext cx="0" cy="0"/>
          <a:chOff x="0" y="0"/>
          <a:chExt cx="0" cy="0"/>
        </a:xfrm>
      </p:grpSpPr>
      <p:sp>
        <p:nvSpPr>
          <p:cNvPr id="191" name="Shape 191"/>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192" name="Shape 192"/>
          <p:cNvSpPr txBox="1"/>
          <p:nvPr>
            <p:ph idx="1" type="body"/>
          </p:nvPr>
        </p:nvSpPr>
        <p:spPr>
          <a:xfrm>
            <a:off x="4761750" y="1152475"/>
            <a:ext cx="4070399" cy="3416400"/>
          </a:xfrm>
          <a:prstGeom prst="rect">
            <a:avLst/>
          </a:prstGeom>
        </p:spPr>
        <p:txBody>
          <a:bodyPr anchorCtr="0" anchor="t" bIns="91425" lIns="91425" rIns="91425" tIns="91425">
            <a:noAutofit/>
          </a:bodyPr>
          <a:lstStyle/>
          <a:p>
            <a:pPr indent="-228600" lvl="0" marL="457200" rtl="0">
              <a:spcBef>
                <a:spcPts val="0"/>
              </a:spcBef>
              <a:buChar char="●"/>
            </a:pPr>
            <a:r>
              <a:rPr i="1" lang="en"/>
              <a:t>All</a:t>
            </a:r>
            <a:r>
              <a:rPr lang="en"/>
              <a:t> vertex interpolation is done with barycentric coordinates.</a:t>
            </a:r>
          </a:p>
          <a:p>
            <a:pPr indent="-228600" lvl="0" marL="457200" rtl="0">
              <a:spcBef>
                <a:spcPts val="0"/>
              </a:spcBef>
              <a:buChar char="●"/>
            </a:pPr>
            <a:r>
              <a:rPr lang="en"/>
              <a:t>The color of a fragment is s*</a:t>
            </a:r>
            <a:r>
              <a:rPr lang="en">
                <a:solidFill>
                  <a:srgbClr val="FF0000"/>
                </a:solidFill>
              </a:rPr>
              <a:t>r</a:t>
            </a:r>
            <a:r>
              <a:rPr lang="en"/>
              <a:t> + t*</a:t>
            </a:r>
            <a:r>
              <a:rPr lang="en">
                <a:solidFill>
                  <a:srgbClr val="0000FF"/>
                </a:solidFill>
              </a:rPr>
              <a:t>b</a:t>
            </a:r>
            <a:r>
              <a:rPr lang="en"/>
              <a:t> + (1-s-t)*</a:t>
            </a:r>
            <a:r>
              <a:rPr lang="en">
                <a:solidFill>
                  <a:srgbClr val="00FF00"/>
                </a:solidFill>
              </a:rPr>
              <a:t>g</a:t>
            </a:r>
          </a:p>
        </p:txBody>
      </p:sp>
      <p:pic>
        <p:nvPicPr>
          <p:cNvPr id="193" name="Shape 193"/>
          <p:cNvPicPr preferRelativeResize="0"/>
          <p:nvPr/>
        </p:nvPicPr>
        <p:blipFill>
          <a:blip r:embed="rId3">
            <a:alphaModFix/>
          </a:blip>
          <a:stretch>
            <a:fillRect/>
          </a:stretch>
        </p:blipFill>
        <p:spPr>
          <a:xfrm>
            <a:off x="453925" y="478925"/>
            <a:ext cx="4762500" cy="4762500"/>
          </a:xfrm>
          <a:prstGeom prst="rect">
            <a:avLst/>
          </a:prstGeom>
          <a:noFill/>
          <a:ln>
            <a:noFill/>
          </a:ln>
        </p:spPr>
      </p:pic>
      <p:sp>
        <p:nvSpPr>
          <p:cNvPr id="194" name="Shape 194"/>
          <p:cNvSpPr/>
          <p:nvPr/>
        </p:nvSpPr>
        <p:spPr>
          <a:xfrm>
            <a:off x="2711875" y="1051625"/>
            <a:ext cx="246599" cy="273900"/>
          </a:xfrm>
          <a:prstGeom prst="ellipse">
            <a:avLst/>
          </a:prstGeom>
          <a:solidFill>
            <a:srgbClr val="00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95" name="Shape 195"/>
          <p:cNvSpPr/>
          <p:nvPr/>
        </p:nvSpPr>
        <p:spPr>
          <a:xfrm>
            <a:off x="4414100" y="4483600"/>
            <a:ext cx="246599" cy="273900"/>
          </a:xfrm>
          <a:prstGeom prst="ellipse">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96" name="Shape 196"/>
          <p:cNvSpPr/>
          <p:nvPr/>
        </p:nvSpPr>
        <p:spPr>
          <a:xfrm>
            <a:off x="1009650" y="4483600"/>
            <a:ext cx="246599" cy="273900"/>
          </a:xfrm>
          <a:prstGeom prst="ellipse">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97" name="Shape 197"/>
          <p:cNvSpPr txBox="1"/>
          <p:nvPr/>
        </p:nvSpPr>
        <p:spPr>
          <a:xfrm>
            <a:off x="311700" y="4483600"/>
            <a:ext cx="820499" cy="504900"/>
          </a:xfrm>
          <a:prstGeom prst="rect">
            <a:avLst/>
          </a:prstGeom>
          <a:noFill/>
          <a:ln>
            <a:noFill/>
          </a:ln>
        </p:spPr>
        <p:txBody>
          <a:bodyPr anchorCtr="0" anchor="t" bIns="91425" lIns="91425" rIns="91425" tIns="91425">
            <a:noAutofit/>
          </a:bodyPr>
          <a:lstStyle/>
          <a:p>
            <a:pPr lvl="0" rtl="0">
              <a:spcBef>
                <a:spcPts val="0"/>
              </a:spcBef>
              <a:buNone/>
            </a:pPr>
            <a:r>
              <a:rPr lang="en" sz="1800"/>
              <a:t>(1,0)</a:t>
            </a:r>
          </a:p>
        </p:txBody>
      </p:sp>
      <p:sp>
        <p:nvSpPr>
          <p:cNvPr id="198" name="Shape 198"/>
          <p:cNvSpPr txBox="1"/>
          <p:nvPr/>
        </p:nvSpPr>
        <p:spPr>
          <a:xfrm>
            <a:off x="1994250" y="1186375"/>
            <a:ext cx="820499" cy="504900"/>
          </a:xfrm>
          <a:prstGeom prst="rect">
            <a:avLst/>
          </a:prstGeom>
          <a:noFill/>
          <a:ln>
            <a:noFill/>
          </a:ln>
        </p:spPr>
        <p:txBody>
          <a:bodyPr anchorCtr="0" anchor="t" bIns="91425" lIns="91425" rIns="91425" tIns="91425">
            <a:noAutofit/>
          </a:bodyPr>
          <a:lstStyle/>
          <a:p>
            <a:pPr lvl="0" rtl="0">
              <a:spcBef>
                <a:spcPts val="0"/>
              </a:spcBef>
              <a:buNone/>
            </a:pPr>
            <a:r>
              <a:rPr lang="en" sz="1800"/>
              <a:t>(0,1)</a:t>
            </a:r>
          </a:p>
        </p:txBody>
      </p:sp>
      <p:sp>
        <p:nvSpPr>
          <p:cNvPr id="199" name="Shape 199"/>
          <p:cNvSpPr txBox="1"/>
          <p:nvPr/>
        </p:nvSpPr>
        <p:spPr>
          <a:xfrm>
            <a:off x="4761750" y="4483600"/>
            <a:ext cx="1124399" cy="504900"/>
          </a:xfrm>
          <a:prstGeom prst="rect">
            <a:avLst/>
          </a:prstGeom>
          <a:noFill/>
          <a:ln>
            <a:noFill/>
          </a:ln>
        </p:spPr>
        <p:txBody>
          <a:bodyPr anchorCtr="0" anchor="t" bIns="91425" lIns="91425" rIns="91425" tIns="91425">
            <a:noAutofit/>
          </a:bodyPr>
          <a:lstStyle/>
          <a:p>
            <a:pPr lvl="0" rtl="0">
              <a:spcBef>
                <a:spcPts val="0"/>
              </a:spcBef>
              <a:buNone/>
            </a:pPr>
            <a:r>
              <a:rPr lang="en" sz="1800"/>
              <a:t>(0,0)</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205" name="Shape 205"/>
          <p:cNvPicPr preferRelativeResize="0"/>
          <p:nvPr/>
        </p:nvPicPr>
        <p:blipFill>
          <a:blip r:embed="rId3">
            <a:alphaModFix/>
          </a:blip>
          <a:stretch>
            <a:fillRect/>
          </a:stretch>
        </p:blipFill>
        <p:spPr>
          <a:xfrm>
            <a:off x="1149130" y="445025"/>
            <a:ext cx="7212543" cy="4698473"/>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sp>
        <p:nvSpPr>
          <p:cNvPr id="210" name="Shape 21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Second degree bezier triangle</a:t>
            </a:r>
          </a:p>
        </p:txBody>
      </p:sp>
      <p:sp>
        <p:nvSpPr>
          <p:cNvPr id="211" name="Shape 211"/>
          <p:cNvSpPr txBox="1"/>
          <p:nvPr>
            <p:ph idx="1" type="body"/>
          </p:nvPr>
        </p:nvSpPr>
        <p:spPr>
          <a:xfrm>
            <a:off x="311700" y="1152475"/>
            <a:ext cx="5095200" cy="3416400"/>
          </a:xfrm>
          <a:prstGeom prst="rect">
            <a:avLst/>
          </a:prstGeom>
        </p:spPr>
        <p:txBody>
          <a:bodyPr anchorCtr="0" anchor="t" bIns="91425" lIns="91425" rIns="91425" tIns="91425">
            <a:noAutofit/>
          </a:bodyPr>
          <a:lstStyle/>
          <a:p>
            <a:pPr indent="-228600" lvl="0" marL="457200" rtl="0">
              <a:spcBef>
                <a:spcPts val="0"/>
              </a:spcBef>
              <a:buChar char="●"/>
            </a:pPr>
            <a:r>
              <a:rPr lang="en"/>
              <a:t>We get three more control points to play with</a:t>
            </a:r>
          </a:p>
          <a:p>
            <a:pPr indent="-228600" lvl="0" marL="457200" rtl="0">
              <a:spcBef>
                <a:spcPts val="0"/>
              </a:spcBef>
              <a:buChar char="●"/>
            </a:pPr>
            <a:r>
              <a:rPr lang="en"/>
              <a:t>We can specify more advanced patterns</a:t>
            </a:r>
          </a:p>
          <a:p>
            <a:pPr indent="-228600" lvl="0" marL="457200" rtl="0">
              <a:spcBef>
                <a:spcPts val="0"/>
              </a:spcBef>
              <a:buChar char="●"/>
            </a:pPr>
            <a:r>
              <a:rPr lang="en"/>
              <a:t>A </a:t>
            </a:r>
            <a:r>
              <a:rPr b="1" lang="en"/>
              <a:t>compact</a:t>
            </a:r>
            <a:r>
              <a:rPr lang="en"/>
              <a:t> way of specifying color patterns</a:t>
            </a:r>
          </a:p>
          <a:p>
            <a:pPr indent="-228600" lvl="0" marL="457200" rtl="0">
              <a:spcBef>
                <a:spcPts val="0"/>
              </a:spcBef>
              <a:buChar char="●"/>
            </a:pPr>
            <a:r>
              <a:rPr lang="en"/>
              <a:t>Formula is</a:t>
            </a:r>
          </a:p>
        </p:txBody>
      </p:sp>
      <p:pic>
        <p:nvPicPr>
          <p:cNvPr id="212" name="Shape 212"/>
          <p:cNvPicPr preferRelativeResize="0"/>
          <p:nvPr/>
        </p:nvPicPr>
        <p:blipFill>
          <a:blip r:embed="rId3">
            <a:alphaModFix/>
          </a:blip>
          <a:stretch>
            <a:fillRect/>
          </a:stretch>
        </p:blipFill>
        <p:spPr>
          <a:xfrm>
            <a:off x="4381500" y="381000"/>
            <a:ext cx="4762500" cy="4762500"/>
          </a:xfrm>
          <a:prstGeom prst="rect">
            <a:avLst/>
          </a:prstGeom>
          <a:noFill/>
          <a:ln>
            <a:noFill/>
          </a:ln>
        </p:spPr>
      </p:pic>
      <p:sp>
        <p:nvSpPr>
          <p:cNvPr id="213" name="Shape 213"/>
          <p:cNvSpPr/>
          <p:nvPr/>
        </p:nvSpPr>
        <p:spPr>
          <a:xfrm>
            <a:off x="5814350" y="2625300"/>
            <a:ext cx="246599" cy="273900"/>
          </a:xfrm>
          <a:prstGeom prst="ellipse">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4" name="Shape 214"/>
          <p:cNvSpPr/>
          <p:nvPr/>
        </p:nvSpPr>
        <p:spPr>
          <a:xfrm>
            <a:off x="4940825" y="4294975"/>
            <a:ext cx="246599" cy="273900"/>
          </a:xfrm>
          <a:prstGeom prst="ellipse">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5" name="Shape 215"/>
          <p:cNvSpPr/>
          <p:nvPr/>
        </p:nvSpPr>
        <p:spPr>
          <a:xfrm>
            <a:off x="6639450" y="4294975"/>
            <a:ext cx="246599" cy="273900"/>
          </a:xfrm>
          <a:prstGeom prst="ellipse">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6" name="Shape 216"/>
          <p:cNvSpPr/>
          <p:nvPr/>
        </p:nvSpPr>
        <p:spPr>
          <a:xfrm>
            <a:off x="8338075" y="4294975"/>
            <a:ext cx="246599" cy="273900"/>
          </a:xfrm>
          <a:prstGeom prst="ellipse">
            <a:avLst/>
          </a:prstGeom>
          <a:solidFill>
            <a:srgbClr val="00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7" name="Shape 217"/>
          <p:cNvSpPr/>
          <p:nvPr/>
        </p:nvSpPr>
        <p:spPr>
          <a:xfrm>
            <a:off x="7520000" y="2625300"/>
            <a:ext cx="246599" cy="273900"/>
          </a:xfrm>
          <a:prstGeom prst="ellipse">
            <a:avLst/>
          </a:prstGeom>
          <a:solidFill>
            <a:srgbClr val="99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8" name="Shape 218"/>
          <p:cNvSpPr/>
          <p:nvPr/>
        </p:nvSpPr>
        <p:spPr>
          <a:xfrm>
            <a:off x="6639450" y="878575"/>
            <a:ext cx="246599" cy="273900"/>
          </a:xfrm>
          <a:prstGeom prst="ellipse">
            <a:avLst/>
          </a:prstGeom>
          <a:solidFill>
            <a:srgbClr val="00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19" name="Shape 219"/>
          <p:cNvPicPr preferRelativeResize="0"/>
          <p:nvPr/>
        </p:nvPicPr>
        <p:blipFill>
          <a:blip r:embed="rId4">
            <a:alphaModFix/>
          </a:blip>
          <a:stretch>
            <a:fillRect/>
          </a:stretch>
        </p:blipFill>
        <p:spPr>
          <a:xfrm>
            <a:off x="-2094974" y="3626212"/>
            <a:ext cx="6799849" cy="942674"/>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The Idea:</a:t>
            </a:r>
          </a:p>
        </p:txBody>
      </p:sp>
      <p:sp>
        <p:nvSpPr>
          <p:cNvPr id="61" name="Shape 61"/>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Fragment/pixel shader often the bottleneck.</a:t>
            </a:r>
          </a:p>
          <a:p>
            <a:pPr indent="-228600" lvl="0" marL="457200" rtl="0">
              <a:spcBef>
                <a:spcPts val="0"/>
              </a:spcBef>
              <a:buChar char="●"/>
            </a:pPr>
            <a:r>
              <a:rPr lang="en"/>
              <a:t>Since screen resolution are getting bigger and bigger.</a:t>
            </a:r>
          </a:p>
          <a:p>
            <a:pPr indent="-228600" lvl="0" marL="457200" rtl="0">
              <a:spcBef>
                <a:spcPts val="0"/>
              </a:spcBef>
              <a:buChar char="●"/>
            </a:pPr>
            <a:r>
              <a:rPr lang="en"/>
              <a:t>And since shaders are getting more complex.</a:t>
            </a:r>
          </a:p>
          <a:p>
            <a:pPr indent="-228600" lvl="0" marL="457200" rtl="0">
              <a:spcBef>
                <a:spcPts val="0"/>
              </a:spcBef>
              <a:buChar char="●"/>
            </a:pPr>
            <a:r>
              <a:rPr lang="en"/>
              <a:t>Doing calculations in vertex shader often results in unacceptable quality</a:t>
            </a:r>
          </a:p>
          <a:p>
            <a:pPr indent="-228600" lvl="0" marL="457200" rtl="0">
              <a:spcBef>
                <a:spcPts val="0"/>
              </a:spcBef>
              <a:buChar char="●"/>
            </a:pPr>
            <a:r>
              <a:rPr b="1" lang="en"/>
              <a:t>So simplify the fragment shader!</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Nice and compact</a:t>
            </a:r>
          </a:p>
        </p:txBody>
      </p:sp>
      <p:sp>
        <p:nvSpPr>
          <p:cNvPr id="225" name="Shape 225"/>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226" name="Shape 226"/>
          <p:cNvPicPr preferRelativeResize="0"/>
          <p:nvPr/>
        </p:nvPicPr>
        <p:blipFill>
          <a:blip r:embed="rId3">
            <a:alphaModFix/>
          </a:blip>
          <a:stretch>
            <a:fillRect/>
          </a:stretch>
        </p:blipFill>
        <p:spPr>
          <a:xfrm>
            <a:off x="2487175" y="1350025"/>
            <a:ext cx="3162300" cy="21717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The Idea:</a:t>
            </a:r>
          </a:p>
        </p:txBody>
      </p:sp>
      <p:sp>
        <p:nvSpPr>
          <p:cNvPr id="232" name="Shape 232"/>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Shader slices result in color patterns being formed on the triangle fragments.</a:t>
            </a:r>
          </a:p>
          <a:p>
            <a:pPr indent="-228600" lvl="0" marL="457200" rtl="0">
              <a:spcBef>
                <a:spcPts val="0"/>
              </a:spcBef>
              <a:buChar char="●"/>
            </a:pPr>
            <a:r>
              <a:rPr lang="en"/>
              <a:t>Bezier triangles can be used to compactly specify color patterns, by assigning colors to control points</a:t>
            </a:r>
          </a:p>
          <a:p>
            <a:pPr indent="-228600" lvl="0" marL="457200">
              <a:spcBef>
                <a:spcPts val="0"/>
              </a:spcBef>
              <a:buChar char="●"/>
            </a:pPr>
            <a:r>
              <a:rPr lang="en"/>
              <a:t>So, instead of doing the shader slice calculation, simply</a:t>
            </a:r>
            <a:r>
              <a:rPr b="1" lang="en"/>
              <a:t> specify the pattern created by the shader slice by using bezier triangles!!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sp>
        <p:nvSpPr>
          <p:cNvPr id="237" name="Shape 237"/>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238" name="Shape 238"/>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239" name="Shape 239"/>
          <p:cNvPicPr preferRelativeResize="0"/>
          <p:nvPr/>
        </p:nvPicPr>
        <p:blipFill>
          <a:blip r:embed="rId3">
            <a:alphaModFix/>
          </a:blip>
          <a:stretch>
            <a:fillRect/>
          </a:stretch>
        </p:blipFill>
        <p:spPr>
          <a:xfrm>
            <a:off x="5672175" y="0"/>
            <a:ext cx="3471824" cy="2564224"/>
          </a:xfrm>
          <a:prstGeom prst="rect">
            <a:avLst/>
          </a:prstGeom>
          <a:noFill/>
          <a:ln>
            <a:noFill/>
          </a:ln>
        </p:spPr>
      </p:pic>
      <p:pic>
        <p:nvPicPr>
          <p:cNvPr id="240" name="Shape 240"/>
          <p:cNvPicPr preferRelativeResize="0"/>
          <p:nvPr/>
        </p:nvPicPr>
        <p:blipFill>
          <a:blip r:embed="rId4">
            <a:alphaModFix/>
          </a:blip>
          <a:stretch>
            <a:fillRect/>
          </a:stretch>
        </p:blipFill>
        <p:spPr>
          <a:xfrm>
            <a:off x="6039250" y="2675975"/>
            <a:ext cx="2397025" cy="2397025"/>
          </a:xfrm>
          <a:prstGeom prst="rect">
            <a:avLst/>
          </a:prstGeom>
          <a:noFill/>
          <a:ln>
            <a:noFill/>
          </a:ln>
        </p:spPr>
      </p:pic>
      <p:pic>
        <p:nvPicPr>
          <p:cNvPr id="241" name="Shape 241"/>
          <p:cNvPicPr preferRelativeResize="0"/>
          <p:nvPr/>
        </p:nvPicPr>
        <p:blipFill>
          <a:blip r:embed="rId5">
            <a:alphaModFix/>
          </a:blip>
          <a:stretch>
            <a:fillRect/>
          </a:stretch>
        </p:blipFill>
        <p:spPr>
          <a:xfrm>
            <a:off x="150775" y="223175"/>
            <a:ext cx="5770000" cy="4458624"/>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Approximate a single triangle</a:t>
            </a:r>
          </a:p>
        </p:txBody>
      </p:sp>
      <p:sp>
        <p:nvSpPr>
          <p:cNvPr id="247" name="Shape 247"/>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248" name="Shape 248"/>
          <p:cNvPicPr preferRelativeResize="0"/>
          <p:nvPr/>
        </p:nvPicPr>
        <p:blipFill>
          <a:blip r:embed="rId3">
            <a:alphaModFix/>
          </a:blip>
          <a:stretch>
            <a:fillRect/>
          </a:stretch>
        </p:blipFill>
        <p:spPr>
          <a:xfrm>
            <a:off x="1726525" y="479425"/>
            <a:ext cx="4762500" cy="476250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5362100" y="879025"/>
            <a:ext cx="3781900" cy="3781900"/>
          </a:xfrm>
          <a:prstGeom prst="rect">
            <a:avLst/>
          </a:prstGeom>
          <a:noFill/>
          <a:ln>
            <a:noFill/>
          </a:ln>
        </p:spPr>
      </p:pic>
      <p:pic>
        <p:nvPicPr>
          <p:cNvPr id="254" name="Shape 254"/>
          <p:cNvPicPr preferRelativeResize="0"/>
          <p:nvPr/>
        </p:nvPicPr>
        <p:blipFill>
          <a:blip r:embed="rId4">
            <a:alphaModFix/>
          </a:blip>
          <a:stretch>
            <a:fillRect/>
          </a:stretch>
        </p:blipFill>
        <p:spPr>
          <a:xfrm>
            <a:off x="117424" y="388424"/>
            <a:ext cx="6458774" cy="4577524"/>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pic>
        <p:nvPicPr>
          <p:cNvPr id="259" name="Shape 259"/>
          <p:cNvPicPr preferRelativeResize="0"/>
          <p:nvPr/>
        </p:nvPicPr>
        <p:blipFill>
          <a:blip r:embed="rId3">
            <a:alphaModFix/>
          </a:blip>
          <a:stretch>
            <a:fillRect/>
          </a:stretch>
        </p:blipFill>
        <p:spPr>
          <a:xfrm>
            <a:off x="706250" y="552174"/>
            <a:ext cx="7124525" cy="4456524"/>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sp>
        <p:nvSpPr>
          <p:cNvPr id="264" name="Shape 264"/>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1:st order bezier triangle approximation</a:t>
            </a:r>
          </a:p>
        </p:txBody>
      </p:sp>
      <p:sp>
        <p:nvSpPr>
          <p:cNvPr id="265" name="Shape 265"/>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266" name="Shape 266"/>
          <p:cNvPicPr preferRelativeResize="0"/>
          <p:nvPr/>
        </p:nvPicPr>
        <p:blipFill>
          <a:blip r:embed="rId3">
            <a:alphaModFix/>
          </a:blip>
          <a:stretch>
            <a:fillRect/>
          </a:stretch>
        </p:blipFill>
        <p:spPr>
          <a:xfrm>
            <a:off x="-62500" y="381000"/>
            <a:ext cx="4762500" cy="4762500"/>
          </a:xfrm>
          <a:prstGeom prst="rect">
            <a:avLst/>
          </a:prstGeom>
          <a:noFill/>
          <a:ln>
            <a:noFill/>
          </a:ln>
        </p:spPr>
      </p:pic>
      <p:pic>
        <p:nvPicPr>
          <p:cNvPr id="267" name="Shape 267"/>
          <p:cNvPicPr preferRelativeResize="0"/>
          <p:nvPr/>
        </p:nvPicPr>
        <p:blipFill>
          <a:blip r:embed="rId4">
            <a:alphaModFix/>
          </a:blip>
          <a:stretch>
            <a:fillRect/>
          </a:stretch>
        </p:blipFill>
        <p:spPr>
          <a:xfrm>
            <a:off x="4316950" y="381000"/>
            <a:ext cx="4762500" cy="4762500"/>
          </a:xfrm>
          <a:prstGeom prst="rect">
            <a:avLst/>
          </a:prstGeom>
          <a:noFill/>
          <a:ln>
            <a:noFill/>
          </a:ln>
        </p:spPr>
      </p:pic>
      <p:sp>
        <p:nvSpPr>
          <p:cNvPr id="268" name="Shape 268"/>
          <p:cNvSpPr txBox="1"/>
          <p:nvPr/>
        </p:nvSpPr>
        <p:spPr>
          <a:xfrm>
            <a:off x="5732075" y="4613975"/>
            <a:ext cx="1635900" cy="572699"/>
          </a:xfrm>
          <a:prstGeom prst="rect">
            <a:avLst/>
          </a:prstGeom>
          <a:noFill/>
          <a:ln>
            <a:noFill/>
          </a:ln>
        </p:spPr>
        <p:txBody>
          <a:bodyPr anchorCtr="0" anchor="t" bIns="91425" lIns="91425" rIns="91425" tIns="91425">
            <a:noAutofit/>
          </a:bodyPr>
          <a:lstStyle/>
          <a:p>
            <a:pPr lvl="0">
              <a:spcBef>
                <a:spcPts val="0"/>
              </a:spcBef>
              <a:buNone/>
            </a:pPr>
            <a:r>
              <a:rPr lang="en"/>
              <a:t>Approx</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2:nd order bezier triangle approximation</a:t>
            </a:r>
          </a:p>
        </p:txBody>
      </p:sp>
      <p:sp>
        <p:nvSpPr>
          <p:cNvPr id="274" name="Shape 274"/>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75" name="Shape 275"/>
          <p:cNvPicPr preferRelativeResize="0"/>
          <p:nvPr/>
        </p:nvPicPr>
        <p:blipFill>
          <a:blip r:embed="rId3">
            <a:alphaModFix/>
          </a:blip>
          <a:stretch>
            <a:fillRect/>
          </a:stretch>
        </p:blipFill>
        <p:spPr>
          <a:xfrm>
            <a:off x="-62500" y="479425"/>
            <a:ext cx="4762500" cy="4762500"/>
          </a:xfrm>
          <a:prstGeom prst="rect">
            <a:avLst/>
          </a:prstGeom>
          <a:noFill/>
          <a:ln>
            <a:noFill/>
          </a:ln>
        </p:spPr>
      </p:pic>
      <p:sp>
        <p:nvSpPr>
          <p:cNvPr id="276" name="Shape 276"/>
          <p:cNvSpPr txBox="1"/>
          <p:nvPr/>
        </p:nvSpPr>
        <p:spPr>
          <a:xfrm>
            <a:off x="5732075" y="4613975"/>
            <a:ext cx="1635900" cy="572699"/>
          </a:xfrm>
          <a:prstGeom prst="rect">
            <a:avLst/>
          </a:prstGeom>
          <a:noFill/>
          <a:ln>
            <a:noFill/>
          </a:ln>
        </p:spPr>
        <p:txBody>
          <a:bodyPr anchorCtr="0" anchor="t" bIns="91425" lIns="91425" rIns="91425" tIns="91425">
            <a:noAutofit/>
          </a:bodyPr>
          <a:lstStyle/>
          <a:p>
            <a:pPr lvl="0" rtl="0">
              <a:spcBef>
                <a:spcPts val="0"/>
              </a:spcBef>
              <a:buNone/>
            </a:pPr>
            <a:r>
              <a:rPr lang="en"/>
              <a:t>Approx</a:t>
            </a:r>
          </a:p>
        </p:txBody>
      </p:sp>
      <p:pic>
        <p:nvPicPr>
          <p:cNvPr id="277" name="Shape 277"/>
          <p:cNvPicPr preferRelativeResize="0"/>
          <p:nvPr/>
        </p:nvPicPr>
        <p:blipFill>
          <a:blip r:embed="rId4">
            <a:alphaModFix/>
          </a:blip>
          <a:stretch>
            <a:fillRect/>
          </a:stretch>
        </p:blipFill>
        <p:spPr>
          <a:xfrm>
            <a:off x="4226400" y="479425"/>
            <a:ext cx="4762500" cy="476250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4:th order bezier triangle approximation</a:t>
            </a:r>
          </a:p>
        </p:txBody>
      </p:sp>
      <p:sp>
        <p:nvSpPr>
          <p:cNvPr id="283" name="Shape 283"/>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84" name="Shape 284"/>
          <p:cNvPicPr preferRelativeResize="0"/>
          <p:nvPr/>
        </p:nvPicPr>
        <p:blipFill>
          <a:blip r:embed="rId3">
            <a:alphaModFix/>
          </a:blip>
          <a:stretch>
            <a:fillRect/>
          </a:stretch>
        </p:blipFill>
        <p:spPr>
          <a:xfrm>
            <a:off x="-179100" y="479425"/>
            <a:ext cx="4762500" cy="4762500"/>
          </a:xfrm>
          <a:prstGeom prst="rect">
            <a:avLst/>
          </a:prstGeom>
          <a:noFill/>
          <a:ln>
            <a:noFill/>
          </a:ln>
        </p:spPr>
      </p:pic>
      <p:sp>
        <p:nvSpPr>
          <p:cNvPr id="285" name="Shape 285"/>
          <p:cNvSpPr txBox="1"/>
          <p:nvPr/>
        </p:nvSpPr>
        <p:spPr>
          <a:xfrm>
            <a:off x="5732075" y="4613975"/>
            <a:ext cx="1635900" cy="572699"/>
          </a:xfrm>
          <a:prstGeom prst="rect">
            <a:avLst/>
          </a:prstGeom>
          <a:noFill/>
          <a:ln>
            <a:noFill/>
          </a:ln>
        </p:spPr>
        <p:txBody>
          <a:bodyPr anchorCtr="0" anchor="t" bIns="91425" lIns="91425" rIns="91425" tIns="91425">
            <a:noAutofit/>
          </a:bodyPr>
          <a:lstStyle/>
          <a:p>
            <a:pPr lvl="0" rtl="0">
              <a:spcBef>
                <a:spcPts val="0"/>
              </a:spcBef>
              <a:buNone/>
            </a:pPr>
            <a:r>
              <a:rPr lang="en"/>
              <a:t>Approx</a:t>
            </a:r>
          </a:p>
        </p:txBody>
      </p:sp>
      <p:pic>
        <p:nvPicPr>
          <p:cNvPr id="286" name="Shape 286"/>
          <p:cNvPicPr preferRelativeResize="0"/>
          <p:nvPr/>
        </p:nvPicPr>
        <p:blipFill>
          <a:blip r:embed="rId4">
            <a:alphaModFix/>
          </a:blip>
          <a:stretch>
            <a:fillRect/>
          </a:stretch>
        </p:blipFill>
        <p:spPr>
          <a:xfrm>
            <a:off x="4168775" y="479425"/>
            <a:ext cx="4762500" cy="476250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 name="Shape 290"/>
        <p:cNvGrpSpPr/>
        <p:nvPr/>
      </p:nvGrpSpPr>
      <p:grpSpPr>
        <a:xfrm>
          <a:off x="0" y="0"/>
          <a:ext cx="0" cy="0"/>
          <a:chOff x="0" y="0"/>
          <a:chExt cx="0" cy="0"/>
        </a:xfrm>
      </p:grpSpPr>
      <p:sp>
        <p:nvSpPr>
          <p:cNvPr id="291" name="Shape 29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4:th order bezier triangle approximation</a:t>
            </a:r>
          </a:p>
        </p:txBody>
      </p:sp>
      <p:sp>
        <p:nvSpPr>
          <p:cNvPr id="292" name="Shape 292"/>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93" name="Shape 293"/>
          <p:cNvPicPr preferRelativeResize="0"/>
          <p:nvPr/>
        </p:nvPicPr>
        <p:blipFill>
          <a:blip r:embed="rId3">
            <a:alphaModFix/>
          </a:blip>
          <a:stretch>
            <a:fillRect/>
          </a:stretch>
        </p:blipFill>
        <p:spPr>
          <a:xfrm>
            <a:off x="-179100" y="479425"/>
            <a:ext cx="4762500" cy="4762500"/>
          </a:xfrm>
          <a:prstGeom prst="rect">
            <a:avLst/>
          </a:prstGeom>
          <a:noFill/>
          <a:ln>
            <a:noFill/>
          </a:ln>
        </p:spPr>
      </p:pic>
      <p:sp>
        <p:nvSpPr>
          <p:cNvPr id="294" name="Shape 294"/>
          <p:cNvSpPr txBox="1"/>
          <p:nvPr/>
        </p:nvSpPr>
        <p:spPr>
          <a:xfrm>
            <a:off x="5732075" y="4613975"/>
            <a:ext cx="1635900" cy="572699"/>
          </a:xfrm>
          <a:prstGeom prst="rect">
            <a:avLst/>
          </a:prstGeom>
          <a:noFill/>
          <a:ln>
            <a:noFill/>
          </a:ln>
        </p:spPr>
        <p:txBody>
          <a:bodyPr anchorCtr="0" anchor="t" bIns="91425" lIns="91425" rIns="91425" tIns="91425">
            <a:noAutofit/>
          </a:bodyPr>
          <a:lstStyle/>
          <a:p>
            <a:pPr lvl="0" rtl="0">
              <a:spcBef>
                <a:spcPts val="0"/>
              </a:spcBef>
              <a:buNone/>
            </a:pPr>
            <a:r>
              <a:rPr lang="en"/>
              <a:t>Approx</a:t>
            </a:r>
          </a:p>
        </p:txBody>
      </p:sp>
      <p:pic>
        <p:nvPicPr>
          <p:cNvPr id="295" name="Shape 295"/>
          <p:cNvPicPr preferRelativeResize="0"/>
          <p:nvPr/>
        </p:nvPicPr>
        <p:blipFill>
          <a:blip r:embed="rId4">
            <a:alphaModFix/>
          </a:blip>
          <a:stretch>
            <a:fillRect/>
          </a:stretch>
        </p:blipFill>
        <p:spPr>
          <a:xfrm>
            <a:off x="3837750" y="479425"/>
            <a:ext cx="4762500" cy="47625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Three transformation rules</a:t>
            </a:r>
          </a:p>
        </p:txBody>
      </p:sp>
      <p:sp>
        <p:nvSpPr>
          <p:cNvPr id="67" name="Shape 67"/>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Rule 1: move fragment shader code to a previous shader stage.</a:t>
            </a:r>
          </a:p>
          <a:p>
            <a:pPr indent="-228600" lvl="0" marL="457200" rtl="0">
              <a:spcBef>
                <a:spcPts val="0"/>
              </a:spcBef>
              <a:buChar char="●"/>
            </a:pPr>
            <a:r>
              <a:rPr lang="en"/>
              <a:t>Rule 2: approximate patterns formed by shader with bezier triangle interpolation.</a:t>
            </a:r>
          </a:p>
          <a:p>
            <a:pPr indent="-228600" lvl="0" marL="457200">
              <a:spcBef>
                <a:spcPts val="0"/>
              </a:spcBef>
              <a:buChar char="●"/>
            </a:pPr>
            <a:r>
              <a:rPr lang="en"/>
              <a:t>Rule 3: Tesselate and apply rule 1 or rule 2</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global approximation</a:t>
            </a:r>
          </a:p>
        </p:txBody>
      </p:sp>
      <p:sp>
        <p:nvSpPr>
          <p:cNvPr id="301" name="Shape 301"/>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302" name="Shape 302"/>
          <p:cNvPicPr preferRelativeResize="0"/>
          <p:nvPr/>
        </p:nvPicPr>
        <p:blipFill>
          <a:blip r:embed="rId3">
            <a:alphaModFix/>
          </a:blip>
          <a:stretch>
            <a:fillRect/>
          </a:stretch>
        </p:blipFill>
        <p:spPr>
          <a:xfrm>
            <a:off x="2557100" y="583649"/>
            <a:ext cx="5315050" cy="4737625"/>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Globally solving</a:t>
            </a:r>
          </a:p>
        </p:txBody>
      </p:sp>
      <p:pic>
        <p:nvPicPr>
          <p:cNvPr id="308" name="Shape 308"/>
          <p:cNvPicPr preferRelativeResize="0"/>
          <p:nvPr/>
        </p:nvPicPr>
        <p:blipFill>
          <a:blip r:embed="rId3">
            <a:alphaModFix/>
          </a:blip>
          <a:stretch>
            <a:fillRect/>
          </a:stretch>
        </p:blipFill>
        <p:spPr>
          <a:xfrm>
            <a:off x="5379850" y="1100762"/>
            <a:ext cx="3300550" cy="2941975"/>
          </a:xfrm>
          <a:prstGeom prst="rect">
            <a:avLst/>
          </a:prstGeom>
          <a:noFill/>
          <a:ln>
            <a:noFill/>
          </a:ln>
        </p:spPr>
      </p:pic>
      <p:sp>
        <p:nvSpPr>
          <p:cNvPr id="309" name="Shape 309"/>
          <p:cNvSpPr/>
          <p:nvPr/>
        </p:nvSpPr>
        <p:spPr>
          <a:xfrm>
            <a:off x="6161032" y="3191804"/>
            <a:ext cx="170699" cy="1692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10" name="Shape 310"/>
          <p:cNvSpPr/>
          <p:nvPr/>
        </p:nvSpPr>
        <p:spPr>
          <a:xfrm>
            <a:off x="7726740" y="3191804"/>
            <a:ext cx="170699" cy="1692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11" name="Shape 311"/>
          <p:cNvSpPr/>
          <p:nvPr/>
        </p:nvSpPr>
        <p:spPr>
          <a:xfrm>
            <a:off x="6944674" y="1809600"/>
            <a:ext cx="170699" cy="1692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12" name="Shape 312"/>
          <p:cNvSpPr/>
          <p:nvPr/>
        </p:nvSpPr>
        <p:spPr>
          <a:xfrm>
            <a:off x="5379850" y="1780150"/>
            <a:ext cx="170699" cy="1692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313" name="Shape 313"/>
          <p:cNvCxnSpPr>
            <a:stCxn id="309" idx="7"/>
            <a:endCxn id="311" idx="3"/>
          </p:cNvCxnSpPr>
          <p:nvPr/>
        </p:nvCxnSpPr>
        <p:spPr>
          <a:xfrm flipH="1" rot="10800000">
            <a:off x="6306733" y="1953882"/>
            <a:ext cx="663000" cy="1262700"/>
          </a:xfrm>
          <a:prstGeom prst="straightConnector1">
            <a:avLst/>
          </a:prstGeom>
          <a:noFill/>
          <a:ln cap="flat" cmpd="sng" w="28575">
            <a:solidFill>
              <a:srgbClr val="FFFFFF"/>
            </a:solidFill>
            <a:prstDash val="solid"/>
            <a:round/>
            <a:headEnd len="lg" w="lg" type="none"/>
            <a:tailEnd len="lg" w="lg" type="none"/>
          </a:ln>
        </p:spPr>
      </p:cxnSp>
      <p:pic>
        <p:nvPicPr>
          <p:cNvPr id="314" name="Shape 314"/>
          <p:cNvPicPr preferRelativeResize="0"/>
          <p:nvPr/>
        </p:nvPicPr>
        <p:blipFill>
          <a:blip r:embed="rId4">
            <a:alphaModFix/>
          </a:blip>
          <a:stretch>
            <a:fillRect/>
          </a:stretch>
        </p:blipFill>
        <p:spPr>
          <a:xfrm>
            <a:off x="417296" y="1100775"/>
            <a:ext cx="4418175" cy="3803299"/>
          </a:xfrm>
          <a:prstGeom prst="rect">
            <a:avLst/>
          </a:prstGeom>
          <a:noFill/>
          <a:ln>
            <a:noFill/>
          </a:ln>
        </p:spPr>
      </p:pic>
      <p:sp>
        <p:nvSpPr>
          <p:cNvPr id="315" name="Shape 315"/>
          <p:cNvSpPr txBox="1"/>
          <p:nvPr/>
        </p:nvSpPr>
        <p:spPr>
          <a:xfrm>
            <a:off x="7464075" y="3361000"/>
            <a:ext cx="563100" cy="572699"/>
          </a:xfrm>
          <a:prstGeom prst="rect">
            <a:avLst/>
          </a:prstGeom>
          <a:noFill/>
          <a:ln>
            <a:noFill/>
          </a:ln>
        </p:spPr>
        <p:txBody>
          <a:bodyPr anchorCtr="0" anchor="t" bIns="91425" lIns="91425" rIns="91425" tIns="91425">
            <a:noAutofit/>
          </a:bodyPr>
          <a:lstStyle/>
          <a:p>
            <a:pPr lvl="0">
              <a:spcBef>
                <a:spcPts val="0"/>
              </a:spcBef>
              <a:buNone/>
            </a:pPr>
            <a:r>
              <a:rPr b="1" lang="en" sz="1800"/>
              <a:t>c</a:t>
            </a:r>
            <a:r>
              <a:rPr b="1" baseline="-25000" lang="en" sz="1800"/>
              <a:t>100 </a:t>
            </a:r>
          </a:p>
        </p:txBody>
      </p:sp>
      <p:sp>
        <p:nvSpPr>
          <p:cNvPr id="316" name="Shape 316"/>
          <p:cNvSpPr txBox="1"/>
          <p:nvPr/>
        </p:nvSpPr>
        <p:spPr>
          <a:xfrm>
            <a:off x="6748575" y="2574325"/>
            <a:ext cx="663000" cy="6423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FFFFFF"/>
                </a:solidFill>
              </a:rPr>
              <a:t>C</a:t>
            </a:r>
          </a:p>
        </p:txBody>
      </p:sp>
      <p:sp>
        <p:nvSpPr>
          <p:cNvPr id="317" name="Shape 317"/>
          <p:cNvSpPr txBox="1"/>
          <p:nvPr/>
        </p:nvSpPr>
        <p:spPr>
          <a:xfrm>
            <a:off x="5971150" y="2114675"/>
            <a:ext cx="663000" cy="6423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FFFFFF"/>
                </a:solidFill>
              </a:rPr>
              <a:t>D</a:t>
            </a:r>
          </a:p>
        </p:txBody>
      </p:sp>
      <p:sp>
        <p:nvSpPr>
          <p:cNvPr id="318" name="Shape 318"/>
          <p:cNvSpPr txBox="1"/>
          <p:nvPr/>
        </p:nvSpPr>
        <p:spPr>
          <a:xfrm>
            <a:off x="6161025" y="3290375"/>
            <a:ext cx="563100" cy="572699"/>
          </a:xfrm>
          <a:prstGeom prst="rect">
            <a:avLst/>
          </a:prstGeom>
          <a:noFill/>
          <a:ln>
            <a:noFill/>
          </a:ln>
        </p:spPr>
        <p:txBody>
          <a:bodyPr anchorCtr="0" anchor="t" bIns="91425" lIns="91425" rIns="91425" tIns="91425">
            <a:noAutofit/>
          </a:bodyPr>
          <a:lstStyle/>
          <a:p>
            <a:pPr lvl="0" rtl="0">
              <a:spcBef>
                <a:spcPts val="0"/>
              </a:spcBef>
              <a:buNone/>
            </a:pPr>
            <a:r>
              <a:rPr b="1" lang="en" sz="1800"/>
              <a:t>c</a:t>
            </a:r>
            <a:r>
              <a:rPr b="1" baseline="-25000" lang="en" sz="1800"/>
              <a:t>010 </a:t>
            </a:r>
          </a:p>
        </p:txBody>
      </p:sp>
      <p:sp>
        <p:nvSpPr>
          <p:cNvPr id="319" name="Shape 319"/>
          <p:cNvSpPr txBox="1"/>
          <p:nvPr/>
        </p:nvSpPr>
        <p:spPr>
          <a:xfrm>
            <a:off x="7031400" y="1509675"/>
            <a:ext cx="563100" cy="572699"/>
          </a:xfrm>
          <a:prstGeom prst="rect">
            <a:avLst/>
          </a:prstGeom>
          <a:noFill/>
          <a:ln>
            <a:noFill/>
          </a:ln>
        </p:spPr>
        <p:txBody>
          <a:bodyPr anchorCtr="0" anchor="t" bIns="91425" lIns="91425" rIns="91425" tIns="91425">
            <a:noAutofit/>
          </a:bodyPr>
          <a:lstStyle/>
          <a:p>
            <a:pPr lvl="0" rtl="0">
              <a:spcBef>
                <a:spcPts val="0"/>
              </a:spcBef>
              <a:buNone/>
            </a:pPr>
            <a:r>
              <a:rPr b="1" lang="en" sz="1800"/>
              <a:t>c</a:t>
            </a:r>
            <a:r>
              <a:rPr b="1" baseline="-25000" lang="en" sz="1800"/>
              <a:t>001 </a:t>
            </a:r>
          </a:p>
        </p:txBody>
      </p:sp>
      <p:sp>
        <p:nvSpPr>
          <p:cNvPr id="320" name="Shape 320"/>
          <p:cNvSpPr txBox="1"/>
          <p:nvPr/>
        </p:nvSpPr>
        <p:spPr>
          <a:xfrm>
            <a:off x="6552275" y="1279850"/>
            <a:ext cx="663000" cy="572699"/>
          </a:xfrm>
          <a:prstGeom prst="rect">
            <a:avLst/>
          </a:prstGeom>
          <a:noFill/>
          <a:ln>
            <a:noFill/>
          </a:ln>
        </p:spPr>
        <p:txBody>
          <a:bodyPr anchorCtr="0" anchor="t" bIns="91425" lIns="91425" rIns="91425" tIns="91425">
            <a:noAutofit/>
          </a:bodyPr>
          <a:lstStyle/>
          <a:p>
            <a:pPr lvl="0" rtl="0">
              <a:spcBef>
                <a:spcPts val="0"/>
              </a:spcBef>
              <a:buNone/>
            </a:pPr>
            <a:r>
              <a:rPr b="1" lang="en" sz="1800"/>
              <a:t>d</a:t>
            </a:r>
            <a:r>
              <a:rPr b="1" baseline="-25000" lang="en" sz="1800"/>
              <a:t>001 </a:t>
            </a:r>
          </a:p>
        </p:txBody>
      </p:sp>
      <p:sp>
        <p:nvSpPr>
          <p:cNvPr id="321" name="Shape 321"/>
          <p:cNvSpPr txBox="1"/>
          <p:nvPr/>
        </p:nvSpPr>
        <p:spPr>
          <a:xfrm>
            <a:off x="5550550" y="2990050"/>
            <a:ext cx="663000" cy="572699"/>
          </a:xfrm>
          <a:prstGeom prst="rect">
            <a:avLst/>
          </a:prstGeom>
          <a:noFill/>
          <a:ln>
            <a:noFill/>
          </a:ln>
        </p:spPr>
        <p:txBody>
          <a:bodyPr anchorCtr="0" anchor="t" bIns="91425" lIns="91425" rIns="91425" tIns="91425">
            <a:noAutofit/>
          </a:bodyPr>
          <a:lstStyle/>
          <a:p>
            <a:pPr lvl="0" rtl="0">
              <a:spcBef>
                <a:spcPts val="0"/>
              </a:spcBef>
              <a:buNone/>
            </a:pPr>
            <a:r>
              <a:rPr b="1" lang="en" sz="1800"/>
              <a:t>d</a:t>
            </a:r>
            <a:r>
              <a:rPr b="1" baseline="-25000" lang="en" sz="1800"/>
              <a:t>100 </a:t>
            </a:r>
          </a:p>
        </p:txBody>
      </p:sp>
      <p:sp>
        <p:nvSpPr>
          <p:cNvPr id="322" name="Shape 322"/>
          <p:cNvSpPr txBox="1"/>
          <p:nvPr/>
        </p:nvSpPr>
        <p:spPr>
          <a:xfrm>
            <a:off x="5083600" y="1279850"/>
            <a:ext cx="763200" cy="572699"/>
          </a:xfrm>
          <a:prstGeom prst="rect">
            <a:avLst/>
          </a:prstGeom>
          <a:noFill/>
          <a:ln>
            <a:noFill/>
          </a:ln>
        </p:spPr>
        <p:txBody>
          <a:bodyPr anchorCtr="0" anchor="t" bIns="91425" lIns="91425" rIns="91425" tIns="91425">
            <a:noAutofit/>
          </a:bodyPr>
          <a:lstStyle/>
          <a:p>
            <a:pPr lvl="0" rtl="0">
              <a:spcBef>
                <a:spcPts val="0"/>
              </a:spcBef>
              <a:buNone/>
            </a:pPr>
            <a:r>
              <a:rPr b="1" lang="en" sz="1800"/>
              <a:t>d</a:t>
            </a:r>
            <a:r>
              <a:rPr b="1" baseline="-25000" lang="en" sz="1800"/>
              <a:t>001 </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6" name="Shape 326"/>
        <p:cNvGrpSpPr/>
        <p:nvPr/>
      </p:nvGrpSpPr>
      <p:grpSpPr>
        <a:xfrm>
          <a:off x="0" y="0"/>
          <a:ext cx="0" cy="0"/>
          <a:chOff x="0" y="0"/>
          <a:chExt cx="0" cy="0"/>
        </a:xfrm>
      </p:grpSpPr>
      <p:sp>
        <p:nvSpPr>
          <p:cNvPr id="327" name="Shape 327"/>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Lagrange to the Rescue!</a:t>
            </a:r>
          </a:p>
        </p:txBody>
      </p:sp>
      <p:sp>
        <p:nvSpPr>
          <p:cNvPr id="328" name="Shape 328"/>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329" name="Shape 329"/>
          <p:cNvPicPr preferRelativeResize="0"/>
          <p:nvPr/>
        </p:nvPicPr>
        <p:blipFill>
          <a:blip r:embed="rId3">
            <a:alphaModFix/>
          </a:blip>
          <a:stretch>
            <a:fillRect/>
          </a:stretch>
        </p:blipFill>
        <p:spPr>
          <a:xfrm>
            <a:off x="5802625" y="183400"/>
            <a:ext cx="3104875" cy="1900025"/>
          </a:xfrm>
          <a:prstGeom prst="rect">
            <a:avLst/>
          </a:prstGeom>
          <a:noFill/>
          <a:ln>
            <a:noFill/>
          </a:ln>
        </p:spPr>
      </p:pic>
      <p:pic>
        <p:nvPicPr>
          <p:cNvPr id="330" name="Shape 330"/>
          <p:cNvPicPr preferRelativeResize="0"/>
          <p:nvPr/>
        </p:nvPicPr>
        <p:blipFill>
          <a:blip r:embed="rId4">
            <a:alphaModFix/>
          </a:blip>
          <a:stretch>
            <a:fillRect/>
          </a:stretch>
        </p:blipFill>
        <p:spPr>
          <a:xfrm>
            <a:off x="64850" y="1720924"/>
            <a:ext cx="6541250" cy="2938624"/>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4" name="Shape 334"/>
        <p:cNvGrpSpPr/>
        <p:nvPr/>
      </p:nvGrpSpPr>
      <p:grpSpPr>
        <a:xfrm>
          <a:off x="0" y="0"/>
          <a:ext cx="0" cy="0"/>
          <a:chOff x="0" y="0"/>
          <a:chExt cx="0" cy="0"/>
        </a:xfrm>
      </p:grpSpPr>
      <p:sp>
        <p:nvSpPr>
          <p:cNvPr id="335" name="Shape 33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Before and after</a:t>
            </a:r>
          </a:p>
        </p:txBody>
      </p:sp>
      <p:sp>
        <p:nvSpPr>
          <p:cNvPr id="336" name="Shape 336"/>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337" name="Shape 337"/>
          <p:cNvPicPr preferRelativeResize="0"/>
          <p:nvPr/>
        </p:nvPicPr>
        <p:blipFill>
          <a:blip r:embed="rId3">
            <a:alphaModFix/>
          </a:blip>
          <a:stretch>
            <a:fillRect/>
          </a:stretch>
        </p:blipFill>
        <p:spPr>
          <a:xfrm>
            <a:off x="76825" y="865225"/>
            <a:ext cx="5457927" cy="4217476"/>
          </a:xfrm>
          <a:prstGeom prst="rect">
            <a:avLst/>
          </a:prstGeom>
          <a:noFill/>
          <a:ln>
            <a:noFill/>
          </a:ln>
        </p:spPr>
      </p:pic>
      <p:pic>
        <p:nvPicPr>
          <p:cNvPr id="338" name="Shape 338"/>
          <p:cNvPicPr preferRelativeResize="0"/>
          <p:nvPr/>
        </p:nvPicPr>
        <p:blipFill>
          <a:blip r:embed="rId4">
            <a:alphaModFix/>
          </a:blip>
          <a:stretch>
            <a:fillRect/>
          </a:stretch>
        </p:blipFill>
        <p:spPr>
          <a:xfrm>
            <a:off x="5122376" y="1017725"/>
            <a:ext cx="8949723" cy="6915701"/>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sp>
        <p:nvSpPr>
          <p:cNvPr id="343" name="Shape 343"/>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Rule 2 and 3</a:t>
            </a:r>
          </a:p>
        </p:txBody>
      </p:sp>
      <p:sp>
        <p:nvSpPr>
          <p:cNvPr id="344" name="Shape 344"/>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a:spcBef>
                <a:spcPts val="0"/>
              </a:spcBef>
              <a:buChar char="●"/>
            </a:pPr>
            <a:r>
              <a:rPr lang="en"/>
              <a:t>We can tesselate, then fit bezier triangles.</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An example</a:t>
            </a:r>
          </a:p>
        </p:txBody>
      </p:sp>
      <p:sp>
        <p:nvSpPr>
          <p:cNvPr id="350" name="Shape 350"/>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Two-level triangle subdivision</a:t>
            </a:r>
          </a:p>
          <a:p>
            <a:pPr indent="-228600" lvl="0" marL="457200" rtl="0">
              <a:spcBef>
                <a:spcPts val="0"/>
              </a:spcBef>
              <a:buChar char="●"/>
            </a:pPr>
            <a:r>
              <a:rPr lang="en"/>
              <a:t>Approx perlin by 2nd order bezier triangle</a:t>
            </a:r>
          </a:p>
          <a:p>
            <a:pPr indent="-228600" lvl="0" marL="457200">
              <a:spcBef>
                <a:spcPts val="0"/>
              </a:spcBef>
              <a:buChar char="●"/>
            </a:pPr>
            <a:r>
              <a:rPr lang="en"/>
              <a:t>Move part of lighting to domain shader</a:t>
            </a:r>
          </a:p>
        </p:txBody>
      </p:sp>
      <p:pic>
        <p:nvPicPr>
          <p:cNvPr id="351" name="Shape 351"/>
          <p:cNvPicPr preferRelativeResize="0"/>
          <p:nvPr/>
        </p:nvPicPr>
        <p:blipFill>
          <a:blip r:embed="rId3">
            <a:alphaModFix/>
          </a:blip>
          <a:stretch>
            <a:fillRect/>
          </a:stretch>
        </p:blipFill>
        <p:spPr>
          <a:xfrm>
            <a:off x="6285249" y="445025"/>
            <a:ext cx="2606399" cy="1935249"/>
          </a:xfrm>
          <a:prstGeom prst="rect">
            <a:avLst/>
          </a:prstGeom>
          <a:noFill/>
          <a:ln>
            <a:noFill/>
          </a:ln>
        </p:spPr>
      </p:pic>
      <p:pic>
        <p:nvPicPr>
          <p:cNvPr id="352" name="Shape 352"/>
          <p:cNvPicPr preferRelativeResize="0"/>
          <p:nvPr/>
        </p:nvPicPr>
        <p:blipFill>
          <a:blip r:embed="rId4">
            <a:alphaModFix/>
          </a:blip>
          <a:stretch>
            <a:fillRect/>
          </a:stretch>
        </p:blipFill>
        <p:spPr>
          <a:xfrm>
            <a:off x="1038602" y="2630750"/>
            <a:ext cx="6656298" cy="5143503"/>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x="0" y="0"/>
          <a:ext cx="0" cy="0"/>
          <a:chOff x="0" y="0"/>
          <a:chExt cx="0" cy="0"/>
        </a:xfrm>
      </p:grpSpPr>
      <p:sp>
        <p:nvSpPr>
          <p:cNvPr id="357" name="Shape 357"/>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358" name="Shape 358"/>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359" name="Shape 359"/>
          <p:cNvPicPr preferRelativeResize="0"/>
          <p:nvPr/>
        </p:nvPicPr>
        <p:blipFill>
          <a:blip r:embed="rId3">
            <a:alphaModFix/>
          </a:blip>
          <a:stretch>
            <a:fillRect/>
          </a:stretch>
        </p:blipFill>
        <p:spPr>
          <a:xfrm>
            <a:off x="0" y="0"/>
            <a:ext cx="9143998" cy="500422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3" name="Shape 363"/>
        <p:cNvGrpSpPr/>
        <p:nvPr/>
      </p:nvGrpSpPr>
      <p:grpSpPr>
        <a:xfrm>
          <a:off x="0" y="0"/>
          <a:ext cx="0" cy="0"/>
          <a:chOff x="0" y="0"/>
          <a:chExt cx="0" cy="0"/>
        </a:xfrm>
      </p:grpSpPr>
      <p:sp>
        <p:nvSpPr>
          <p:cNvPr id="364" name="Shape 364"/>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365" name="Shape 365"/>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366" name="Shape 366"/>
          <p:cNvPicPr preferRelativeResize="0"/>
          <p:nvPr/>
        </p:nvPicPr>
        <p:blipFill>
          <a:blip r:embed="rId3">
            <a:alphaModFix/>
          </a:blip>
          <a:stretch>
            <a:fillRect/>
          </a:stretch>
        </p:blipFill>
        <p:spPr>
          <a:xfrm>
            <a:off x="0" y="11"/>
            <a:ext cx="9143998" cy="5004225"/>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0" name="Shape 370"/>
        <p:cNvGrpSpPr/>
        <p:nvPr/>
      </p:nvGrpSpPr>
      <p:grpSpPr>
        <a:xfrm>
          <a:off x="0" y="0"/>
          <a:ext cx="0" cy="0"/>
          <a:chOff x="0" y="0"/>
          <a:chExt cx="0" cy="0"/>
        </a:xfrm>
      </p:grpSpPr>
      <p:sp>
        <p:nvSpPr>
          <p:cNvPr id="371" name="Shape 371"/>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Genetic algorithm</a:t>
            </a:r>
          </a:p>
        </p:txBody>
      </p:sp>
      <p:sp>
        <p:nvSpPr>
          <p:cNvPr id="372" name="Shape 372"/>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Given a fitness function f(x)</a:t>
            </a:r>
          </a:p>
          <a:p>
            <a:pPr indent="-228600" lvl="0" marL="457200" rtl="0">
              <a:spcBef>
                <a:spcPts val="0"/>
              </a:spcBef>
              <a:buChar char="●"/>
            </a:pPr>
            <a:r>
              <a:rPr lang="en"/>
              <a:t>And an initial population</a:t>
            </a:r>
          </a:p>
          <a:p>
            <a:pPr indent="-228600" lvl="0" marL="457200">
              <a:spcBef>
                <a:spcPts val="0"/>
              </a:spcBef>
              <a:buChar char="●"/>
            </a:pPr>
            <a:r>
              <a:rPr lang="en"/>
              <a:t>Generate an individual with maximum fitness</a:t>
            </a:r>
          </a:p>
        </p:txBody>
      </p:sp>
      <p:sp>
        <p:nvSpPr>
          <p:cNvPr id="373" name="Shape 373"/>
          <p:cNvSpPr/>
          <p:nvPr/>
        </p:nvSpPr>
        <p:spPr>
          <a:xfrm>
            <a:off x="773600" y="3392959"/>
            <a:ext cx="6799525" cy="1452150"/>
          </a:xfrm>
          <a:custGeom>
            <a:pathLst>
              <a:path extrusionOk="0" h="58086" w="271981">
                <a:moveTo>
                  <a:pt x="0" y="58086"/>
                </a:moveTo>
                <a:cubicBezTo>
                  <a:pt x="3027" y="55942"/>
                  <a:pt x="13289" y="51023"/>
                  <a:pt x="18162" y="45223"/>
                </a:cubicBezTo>
                <a:cubicBezTo>
                  <a:pt x="23034" y="39422"/>
                  <a:pt x="25470" y="27820"/>
                  <a:pt x="29236" y="23281"/>
                </a:cubicBezTo>
                <a:cubicBezTo>
                  <a:pt x="33001" y="18741"/>
                  <a:pt x="36323" y="19435"/>
                  <a:pt x="40753" y="17985"/>
                </a:cubicBezTo>
                <a:cubicBezTo>
                  <a:pt x="45182" y="16534"/>
                  <a:pt x="50277" y="12310"/>
                  <a:pt x="55814" y="14580"/>
                </a:cubicBezTo>
                <a:cubicBezTo>
                  <a:pt x="61351" y="16849"/>
                  <a:pt x="69766" y="26558"/>
                  <a:pt x="73975" y="31603"/>
                </a:cubicBezTo>
                <a:cubicBezTo>
                  <a:pt x="78183" y="36647"/>
                  <a:pt x="78405" y="41250"/>
                  <a:pt x="81063" y="44845"/>
                </a:cubicBezTo>
                <a:cubicBezTo>
                  <a:pt x="83720" y="48439"/>
                  <a:pt x="85123" y="52537"/>
                  <a:pt x="89922" y="53168"/>
                </a:cubicBezTo>
                <a:cubicBezTo>
                  <a:pt x="94720" y="53798"/>
                  <a:pt x="104909" y="51402"/>
                  <a:pt x="109856" y="48628"/>
                </a:cubicBezTo>
                <a:cubicBezTo>
                  <a:pt x="114802" y="45853"/>
                  <a:pt x="115982" y="39169"/>
                  <a:pt x="119600" y="36521"/>
                </a:cubicBezTo>
                <a:cubicBezTo>
                  <a:pt x="123217" y="33872"/>
                  <a:pt x="127868" y="32928"/>
                  <a:pt x="131560" y="32739"/>
                </a:cubicBezTo>
                <a:cubicBezTo>
                  <a:pt x="135251" y="32550"/>
                  <a:pt x="138426" y="33243"/>
                  <a:pt x="141749" y="35387"/>
                </a:cubicBezTo>
                <a:cubicBezTo>
                  <a:pt x="145071" y="37530"/>
                  <a:pt x="148098" y="43331"/>
                  <a:pt x="151494" y="45601"/>
                </a:cubicBezTo>
                <a:cubicBezTo>
                  <a:pt x="154890" y="47870"/>
                  <a:pt x="158433" y="49069"/>
                  <a:pt x="162125" y="49006"/>
                </a:cubicBezTo>
                <a:cubicBezTo>
                  <a:pt x="165816" y="48943"/>
                  <a:pt x="171168" y="47057"/>
                  <a:pt x="173642" y="45223"/>
                </a:cubicBezTo>
                <a:cubicBezTo>
                  <a:pt x="176116" y="43388"/>
                  <a:pt x="175328" y="39565"/>
                  <a:pt x="176969" y="38000"/>
                </a:cubicBezTo>
                <a:cubicBezTo>
                  <a:pt x="178609" y="36434"/>
                  <a:pt x="180715" y="34625"/>
                  <a:pt x="183483" y="35829"/>
                </a:cubicBezTo>
                <a:cubicBezTo>
                  <a:pt x="186250" y="37032"/>
                  <a:pt x="188690" y="43413"/>
                  <a:pt x="193576" y="45223"/>
                </a:cubicBezTo>
                <a:cubicBezTo>
                  <a:pt x="198461" y="47032"/>
                  <a:pt x="209050" y="54223"/>
                  <a:pt x="212797" y="46686"/>
                </a:cubicBezTo>
                <a:cubicBezTo>
                  <a:pt x="216543" y="39149"/>
                  <a:pt x="214154" y="-179"/>
                  <a:pt x="216054" y="1"/>
                </a:cubicBezTo>
                <a:cubicBezTo>
                  <a:pt x="217954" y="181"/>
                  <a:pt x="220265" y="39477"/>
                  <a:pt x="224197" y="47771"/>
                </a:cubicBezTo>
                <a:cubicBezTo>
                  <a:pt x="228128" y="56064"/>
                  <a:pt x="235150" y="50692"/>
                  <a:pt x="239645" y="49763"/>
                </a:cubicBezTo>
                <a:cubicBezTo>
                  <a:pt x="244139" y="48833"/>
                  <a:pt x="245772" y="42322"/>
                  <a:pt x="251162" y="42196"/>
                </a:cubicBezTo>
                <a:cubicBezTo>
                  <a:pt x="256551" y="42069"/>
                  <a:pt x="268511" y="47871"/>
                  <a:pt x="271981" y="49006"/>
                </a:cubicBezTo>
              </a:path>
            </a:pathLst>
          </a:custGeom>
          <a:noFill/>
          <a:ln cap="flat" cmpd="sng" w="28575">
            <a:solidFill>
              <a:schemeClr val="dk2"/>
            </a:solidFill>
            <a:prstDash val="solid"/>
            <a:round/>
            <a:headEnd len="lg" w="lg" type="none"/>
            <a:tailEnd len="lg" w="lg" type="none"/>
          </a:ln>
        </p:spPr>
      </p:sp>
      <p:sp>
        <p:nvSpPr>
          <p:cNvPr id="374" name="Shape 374"/>
          <p:cNvSpPr txBox="1"/>
          <p:nvPr/>
        </p:nvSpPr>
        <p:spPr>
          <a:xfrm>
            <a:off x="3148575" y="2632900"/>
            <a:ext cx="1343699" cy="1126499"/>
          </a:xfrm>
          <a:prstGeom prst="rect">
            <a:avLst/>
          </a:prstGeom>
          <a:noFill/>
          <a:ln>
            <a:noFill/>
          </a:ln>
        </p:spPr>
        <p:txBody>
          <a:bodyPr anchorCtr="0" anchor="t" bIns="91425" lIns="91425" rIns="91425" tIns="91425">
            <a:noAutofit/>
          </a:bodyPr>
          <a:lstStyle/>
          <a:p>
            <a:pPr lvl="0">
              <a:spcBef>
                <a:spcPts val="0"/>
              </a:spcBef>
              <a:buNone/>
            </a:pPr>
            <a:r>
              <a:rPr lang="en" sz="4800"/>
              <a:t>f(x)</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sp>
        <p:nvSpPr>
          <p:cNvPr id="379" name="Shape 379"/>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Initial population</a:t>
            </a:r>
          </a:p>
        </p:txBody>
      </p:sp>
      <p:sp>
        <p:nvSpPr>
          <p:cNvPr id="380" name="Shape 380"/>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Randomly create an initial population</a:t>
            </a:r>
          </a:p>
          <a:p>
            <a:pPr indent="-228600" lvl="0" marL="457200">
              <a:spcBef>
                <a:spcPts val="0"/>
              </a:spcBef>
              <a:buChar char="●"/>
            </a:pPr>
            <a:r>
              <a:rPr lang="en"/>
              <a:t>High-fitness individuals have a high probability of getting to mate</a:t>
            </a:r>
          </a:p>
        </p:txBody>
      </p:sp>
      <p:sp>
        <p:nvSpPr>
          <p:cNvPr id="381" name="Shape 381"/>
          <p:cNvSpPr/>
          <p:nvPr/>
        </p:nvSpPr>
        <p:spPr>
          <a:xfrm>
            <a:off x="773600" y="3392959"/>
            <a:ext cx="6799525" cy="1452150"/>
          </a:xfrm>
          <a:custGeom>
            <a:pathLst>
              <a:path extrusionOk="0" h="58086" w="271981">
                <a:moveTo>
                  <a:pt x="0" y="58086"/>
                </a:moveTo>
                <a:cubicBezTo>
                  <a:pt x="3027" y="55942"/>
                  <a:pt x="13289" y="51023"/>
                  <a:pt x="18162" y="45223"/>
                </a:cubicBezTo>
                <a:cubicBezTo>
                  <a:pt x="23034" y="39422"/>
                  <a:pt x="25470" y="27820"/>
                  <a:pt x="29236" y="23281"/>
                </a:cubicBezTo>
                <a:cubicBezTo>
                  <a:pt x="33001" y="18741"/>
                  <a:pt x="36323" y="19435"/>
                  <a:pt x="40753" y="17985"/>
                </a:cubicBezTo>
                <a:cubicBezTo>
                  <a:pt x="45182" y="16534"/>
                  <a:pt x="50277" y="12310"/>
                  <a:pt x="55814" y="14580"/>
                </a:cubicBezTo>
                <a:cubicBezTo>
                  <a:pt x="61351" y="16849"/>
                  <a:pt x="69766" y="26558"/>
                  <a:pt x="73975" y="31603"/>
                </a:cubicBezTo>
                <a:cubicBezTo>
                  <a:pt x="78183" y="36647"/>
                  <a:pt x="78405" y="41250"/>
                  <a:pt x="81063" y="44845"/>
                </a:cubicBezTo>
                <a:cubicBezTo>
                  <a:pt x="83720" y="48439"/>
                  <a:pt x="85123" y="52537"/>
                  <a:pt x="89922" y="53168"/>
                </a:cubicBezTo>
                <a:cubicBezTo>
                  <a:pt x="94720" y="53798"/>
                  <a:pt x="104909" y="51402"/>
                  <a:pt x="109856" y="48628"/>
                </a:cubicBezTo>
                <a:cubicBezTo>
                  <a:pt x="114802" y="45853"/>
                  <a:pt x="115982" y="39169"/>
                  <a:pt x="119600" y="36521"/>
                </a:cubicBezTo>
                <a:cubicBezTo>
                  <a:pt x="123217" y="33872"/>
                  <a:pt x="127868" y="32928"/>
                  <a:pt x="131560" y="32739"/>
                </a:cubicBezTo>
                <a:cubicBezTo>
                  <a:pt x="135251" y="32550"/>
                  <a:pt x="138426" y="33243"/>
                  <a:pt x="141749" y="35387"/>
                </a:cubicBezTo>
                <a:cubicBezTo>
                  <a:pt x="145071" y="37530"/>
                  <a:pt x="148098" y="43331"/>
                  <a:pt x="151494" y="45601"/>
                </a:cubicBezTo>
                <a:cubicBezTo>
                  <a:pt x="154890" y="47870"/>
                  <a:pt x="158433" y="49069"/>
                  <a:pt x="162125" y="49006"/>
                </a:cubicBezTo>
                <a:cubicBezTo>
                  <a:pt x="165816" y="48943"/>
                  <a:pt x="171168" y="47057"/>
                  <a:pt x="173642" y="45223"/>
                </a:cubicBezTo>
                <a:cubicBezTo>
                  <a:pt x="176116" y="43388"/>
                  <a:pt x="175328" y="39565"/>
                  <a:pt x="176969" y="38000"/>
                </a:cubicBezTo>
                <a:cubicBezTo>
                  <a:pt x="178609" y="36434"/>
                  <a:pt x="180715" y="34625"/>
                  <a:pt x="183483" y="35829"/>
                </a:cubicBezTo>
                <a:cubicBezTo>
                  <a:pt x="186250" y="37032"/>
                  <a:pt x="188690" y="43413"/>
                  <a:pt x="193576" y="45223"/>
                </a:cubicBezTo>
                <a:cubicBezTo>
                  <a:pt x="198461" y="47032"/>
                  <a:pt x="209050" y="54223"/>
                  <a:pt x="212797" y="46686"/>
                </a:cubicBezTo>
                <a:cubicBezTo>
                  <a:pt x="216543" y="39149"/>
                  <a:pt x="214154" y="-179"/>
                  <a:pt x="216054" y="1"/>
                </a:cubicBezTo>
                <a:cubicBezTo>
                  <a:pt x="217954" y="181"/>
                  <a:pt x="220265" y="39477"/>
                  <a:pt x="224197" y="47771"/>
                </a:cubicBezTo>
                <a:cubicBezTo>
                  <a:pt x="228128" y="56064"/>
                  <a:pt x="235150" y="50692"/>
                  <a:pt x="239645" y="49763"/>
                </a:cubicBezTo>
                <a:cubicBezTo>
                  <a:pt x="244139" y="48833"/>
                  <a:pt x="245772" y="42322"/>
                  <a:pt x="251162" y="42196"/>
                </a:cubicBezTo>
                <a:cubicBezTo>
                  <a:pt x="256551" y="42069"/>
                  <a:pt x="268511" y="47871"/>
                  <a:pt x="271981" y="49006"/>
                </a:cubicBezTo>
              </a:path>
            </a:pathLst>
          </a:custGeom>
          <a:noFill/>
          <a:ln cap="flat" cmpd="sng" w="28575">
            <a:solidFill>
              <a:schemeClr val="dk2"/>
            </a:solidFill>
            <a:prstDash val="solid"/>
            <a:round/>
            <a:headEnd len="lg" w="lg" type="none"/>
            <a:tailEnd len="lg" w="lg" type="none"/>
          </a:ln>
        </p:spPr>
      </p:sp>
      <p:sp>
        <p:nvSpPr>
          <p:cNvPr id="382" name="Shape 382"/>
          <p:cNvSpPr/>
          <p:nvPr/>
        </p:nvSpPr>
        <p:spPr>
          <a:xfrm>
            <a:off x="1357150" y="3922250"/>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3" name="Shape 383"/>
          <p:cNvSpPr/>
          <p:nvPr/>
        </p:nvSpPr>
        <p:spPr>
          <a:xfrm>
            <a:off x="2500250" y="3996925"/>
            <a:ext cx="189899" cy="244199"/>
          </a:xfrm>
          <a:prstGeom prst="flowChartConnector">
            <a:avLst/>
          </a:prstGeom>
          <a:solidFill>
            <a:srgbClr val="C27BA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4" name="Shape 384"/>
          <p:cNvSpPr/>
          <p:nvPr/>
        </p:nvSpPr>
        <p:spPr>
          <a:xfrm>
            <a:off x="3684075" y="42411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5" name="Shape 385"/>
          <p:cNvSpPr/>
          <p:nvPr/>
        </p:nvSpPr>
        <p:spPr>
          <a:xfrm>
            <a:off x="918650" y="456887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6" name="Shape 386"/>
          <p:cNvSpPr/>
          <p:nvPr/>
        </p:nvSpPr>
        <p:spPr>
          <a:xfrm>
            <a:off x="4653850" y="44853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7" name="Shape 387"/>
          <p:cNvSpPr/>
          <p:nvPr/>
        </p:nvSpPr>
        <p:spPr>
          <a:xfrm>
            <a:off x="3069125" y="456887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8" name="Shape 388"/>
          <p:cNvSpPr/>
          <p:nvPr/>
        </p:nvSpPr>
        <p:spPr>
          <a:xfrm>
            <a:off x="5311525" y="42411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9" name="Shape 389"/>
          <p:cNvSpPr/>
          <p:nvPr/>
        </p:nvSpPr>
        <p:spPr>
          <a:xfrm>
            <a:off x="6997475" y="432467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0" name="Shape 390"/>
          <p:cNvSpPr/>
          <p:nvPr/>
        </p:nvSpPr>
        <p:spPr>
          <a:xfrm>
            <a:off x="6525575" y="456887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1" name="Shape 391"/>
          <p:cNvSpPr/>
          <p:nvPr/>
        </p:nvSpPr>
        <p:spPr>
          <a:xfrm>
            <a:off x="4221600" y="4166450"/>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2" name="Shape 392"/>
          <p:cNvSpPr/>
          <p:nvPr/>
        </p:nvSpPr>
        <p:spPr>
          <a:xfrm>
            <a:off x="5825662" y="44853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3" name="Shape 393"/>
          <p:cNvSpPr/>
          <p:nvPr/>
        </p:nvSpPr>
        <p:spPr>
          <a:xfrm>
            <a:off x="1839275" y="3678050"/>
            <a:ext cx="189899" cy="244199"/>
          </a:xfrm>
          <a:prstGeom prst="flowChartConnector">
            <a:avLst/>
          </a:prstGeom>
          <a:solidFill>
            <a:srgbClr val="6FA8D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Shader slice</a:t>
            </a:r>
          </a:p>
        </p:txBody>
      </p:sp>
      <p:sp>
        <p:nvSpPr>
          <p:cNvPr id="73" name="Shape 73"/>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rPr lang="en"/>
              <a:t>A shader slice with respect to a variable </a:t>
            </a:r>
            <a:r>
              <a:rPr b="1" lang="en"/>
              <a:t>x</a:t>
            </a:r>
            <a:r>
              <a:rPr lang="en"/>
              <a:t> and </a:t>
            </a:r>
            <a:r>
              <a:rPr b="1" lang="en"/>
              <a:t>line n</a:t>
            </a:r>
            <a:r>
              <a:rPr lang="en"/>
              <a:t>, consists of </a:t>
            </a:r>
            <a:r>
              <a:rPr b="1" lang="en"/>
              <a:t>line n</a:t>
            </a:r>
            <a:r>
              <a:rPr lang="en"/>
              <a:t> and all statements that might affect the value of </a:t>
            </a:r>
            <a:r>
              <a:rPr b="1" lang="en"/>
              <a:t>x</a:t>
            </a:r>
            <a:r>
              <a:rPr lang="en"/>
              <a:t> at </a:t>
            </a:r>
            <a:r>
              <a:rPr b="1" lang="en"/>
              <a:t>line n</a:t>
            </a:r>
            <a:r>
              <a:rPr lang="en"/>
              <a:t>.</a:t>
            </a:r>
          </a:p>
          <a:p>
            <a:pPr lvl="0" rtl="0">
              <a:spcBef>
                <a:spcPts val="0"/>
              </a:spcBef>
              <a:buNone/>
            </a:pPr>
            <a:r>
              <a:t/>
            </a:r>
            <a:endParaRPr/>
          </a:p>
        </p:txBody>
      </p:sp>
      <p:pic>
        <p:nvPicPr>
          <p:cNvPr id="74" name="Shape 74"/>
          <p:cNvPicPr preferRelativeResize="0"/>
          <p:nvPr/>
        </p:nvPicPr>
        <p:blipFill>
          <a:blip r:embed="rId3">
            <a:alphaModFix/>
          </a:blip>
          <a:stretch>
            <a:fillRect/>
          </a:stretch>
        </p:blipFill>
        <p:spPr>
          <a:xfrm>
            <a:off x="1568252" y="2230575"/>
            <a:ext cx="6656298" cy="5143503"/>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7" name="Shape 397"/>
        <p:cNvGrpSpPr/>
        <p:nvPr/>
      </p:nvGrpSpPr>
      <p:grpSpPr>
        <a:xfrm>
          <a:off x="0" y="0"/>
          <a:ext cx="0" cy="0"/>
          <a:chOff x="0" y="0"/>
          <a:chExt cx="0" cy="0"/>
        </a:xfrm>
      </p:grpSpPr>
      <p:sp>
        <p:nvSpPr>
          <p:cNvPr id="398" name="Shape 398"/>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Crossover operator</a:t>
            </a:r>
          </a:p>
        </p:txBody>
      </p:sp>
      <p:sp>
        <p:nvSpPr>
          <p:cNvPr id="399" name="Shape 399"/>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a:spcBef>
                <a:spcPts val="0"/>
              </a:spcBef>
              <a:buChar char="●"/>
            </a:pPr>
            <a:r>
              <a:rPr lang="en"/>
              <a:t>Mate, and produce a new individual by combining bits.</a:t>
            </a:r>
          </a:p>
        </p:txBody>
      </p:sp>
      <p:sp>
        <p:nvSpPr>
          <p:cNvPr id="400" name="Shape 400"/>
          <p:cNvSpPr/>
          <p:nvPr/>
        </p:nvSpPr>
        <p:spPr>
          <a:xfrm>
            <a:off x="1540725" y="2154562"/>
            <a:ext cx="189899" cy="244199"/>
          </a:xfrm>
          <a:prstGeom prst="flowChartConnector">
            <a:avLst/>
          </a:prstGeom>
          <a:solidFill>
            <a:srgbClr val="6FA8D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1" name="Shape 401"/>
          <p:cNvSpPr/>
          <p:nvPr/>
        </p:nvSpPr>
        <p:spPr>
          <a:xfrm>
            <a:off x="1540725" y="3386200"/>
            <a:ext cx="189899" cy="244199"/>
          </a:xfrm>
          <a:prstGeom prst="flowChartConnector">
            <a:avLst/>
          </a:prstGeom>
          <a:solidFill>
            <a:srgbClr val="C27BA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2" name="Shape 402"/>
          <p:cNvSpPr txBox="1"/>
          <p:nvPr/>
        </p:nvSpPr>
        <p:spPr>
          <a:xfrm>
            <a:off x="1967875" y="2005162"/>
            <a:ext cx="2035800" cy="393600"/>
          </a:xfrm>
          <a:prstGeom prst="rect">
            <a:avLst/>
          </a:prstGeom>
          <a:noFill/>
          <a:ln>
            <a:noFill/>
          </a:ln>
        </p:spPr>
        <p:txBody>
          <a:bodyPr anchorCtr="0" anchor="t" bIns="91425" lIns="91425" rIns="91425" tIns="91425">
            <a:noAutofit/>
          </a:bodyPr>
          <a:lstStyle/>
          <a:p>
            <a:pPr lvl="0">
              <a:spcBef>
                <a:spcPts val="0"/>
              </a:spcBef>
              <a:buNone/>
            </a:pPr>
            <a:r>
              <a:rPr lang="en" sz="2400">
                <a:solidFill>
                  <a:srgbClr val="9FC5E8"/>
                </a:solidFill>
              </a:rPr>
              <a:t>0101 0111</a:t>
            </a:r>
          </a:p>
        </p:txBody>
      </p:sp>
      <p:sp>
        <p:nvSpPr>
          <p:cNvPr id="403" name="Shape 403"/>
          <p:cNvSpPr txBox="1"/>
          <p:nvPr/>
        </p:nvSpPr>
        <p:spPr>
          <a:xfrm>
            <a:off x="1967875" y="3236800"/>
            <a:ext cx="2035800" cy="3936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C27BA0"/>
                </a:solidFill>
              </a:rPr>
              <a:t>0101 0111</a:t>
            </a:r>
          </a:p>
        </p:txBody>
      </p:sp>
      <p:sp>
        <p:nvSpPr>
          <p:cNvPr id="404" name="Shape 404"/>
          <p:cNvSpPr/>
          <p:nvPr/>
        </p:nvSpPr>
        <p:spPr>
          <a:xfrm>
            <a:off x="2200800" y="2631525"/>
            <a:ext cx="622199" cy="452700"/>
          </a:xfrm>
          <a:prstGeom prst="heart">
            <a:avLst/>
          </a:prstGeom>
          <a:solidFill>
            <a:srgbClr val="EAD1D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5" name="Shape 405"/>
          <p:cNvSpPr/>
          <p:nvPr/>
        </p:nvSpPr>
        <p:spPr>
          <a:xfrm>
            <a:off x="3677850" y="2476900"/>
            <a:ext cx="1597500" cy="909299"/>
          </a:xfrm>
          <a:prstGeom prst="rightArrow">
            <a:avLst>
              <a:gd fmla="val 50000" name="adj1"/>
              <a:gd fmla="val 50000" name="adj2"/>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sz="1800"/>
              <a:t>Crossover</a:t>
            </a:r>
          </a:p>
        </p:txBody>
      </p:sp>
      <p:sp>
        <p:nvSpPr>
          <p:cNvPr id="406" name="Shape 406"/>
          <p:cNvSpPr/>
          <p:nvPr/>
        </p:nvSpPr>
        <p:spPr>
          <a:xfrm>
            <a:off x="5669500" y="2884137"/>
            <a:ext cx="189899" cy="244199"/>
          </a:xfrm>
          <a:prstGeom prst="flowChartConnector">
            <a:avLst/>
          </a:prstGeom>
          <a:solidFill>
            <a:srgbClr val="99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7" name="Shape 407"/>
          <p:cNvSpPr txBox="1"/>
          <p:nvPr/>
        </p:nvSpPr>
        <p:spPr>
          <a:xfrm>
            <a:off x="6096650" y="2734737"/>
            <a:ext cx="2035800" cy="3936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9FC5E8"/>
                </a:solidFill>
              </a:rPr>
              <a:t>0101 </a:t>
            </a:r>
            <a:r>
              <a:rPr lang="en" sz="2400">
                <a:solidFill>
                  <a:srgbClr val="D5A6BD"/>
                </a:solidFill>
              </a:rPr>
              <a:t>0111</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1" name="Shape 411"/>
        <p:cNvGrpSpPr/>
        <p:nvPr/>
      </p:nvGrpSpPr>
      <p:grpSpPr>
        <a:xfrm>
          <a:off x="0" y="0"/>
          <a:ext cx="0" cy="0"/>
          <a:chOff x="0" y="0"/>
          <a:chExt cx="0" cy="0"/>
        </a:xfrm>
      </p:grpSpPr>
      <p:sp>
        <p:nvSpPr>
          <p:cNvPr id="412" name="Shape 41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Mutation operator</a:t>
            </a:r>
          </a:p>
        </p:txBody>
      </p:sp>
      <p:sp>
        <p:nvSpPr>
          <p:cNvPr id="413" name="Shape 413"/>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With low probability, randomly flip bits when creating offspring</a:t>
            </a:r>
          </a:p>
          <a:p>
            <a:pPr indent="-228600" lvl="0" marL="457200" rtl="0">
              <a:spcBef>
                <a:spcPts val="0"/>
              </a:spcBef>
              <a:buChar char="●"/>
            </a:pPr>
            <a:r>
              <a:rPr lang="en"/>
              <a:t>Usually produces low-fitness, good-for-nothing individuals</a:t>
            </a:r>
          </a:p>
          <a:p>
            <a:pPr indent="-228600" lvl="0" marL="457200">
              <a:spcBef>
                <a:spcPts val="0"/>
              </a:spcBef>
              <a:buChar char="●"/>
            </a:pPr>
            <a:r>
              <a:rPr lang="en"/>
              <a:t>But helps maintain genetic diversity and prevents getting stuck at local maximas.</a:t>
            </a:r>
          </a:p>
        </p:txBody>
      </p:sp>
      <p:sp>
        <p:nvSpPr>
          <p:cNvPr id="414" name="Shape 414"/>
          <p:cNvSpPr/>
          <p:nvPr/>
        </p:nvSpPr>
        <p:spPr>
          <a:xfrm>
            <a:off x="1106425" y="2738575"/>
            <a:ext cx="189899" cy="244199"/>
          </a:xfrm>
          <a:prstGeom prst="flowChartConnector">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5" name="Shape 415"/>
          <p:cNvSpPr txBox="1"/>
          <p:nvPr/>
        </p:nvSpPr>
        <p:spPr>
          <a:xfrm>
            <a:off x="1492875" y="2589175"/>
            <a:ext cx="2035800" cy="3936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B6D7A8"/>
                </a:solidFill>
              </a:rPr>
              <a:t>0101 0111</a:t>
            </a:r>
          </a:p>
        </p:txBody>
      </p:sp>
      <p:sp>
        <p:nvSpPr>
          <p:cNvPr id="416" name="Shape 416"/>
          <p:cNvSpPr/>
          <p:nvPr/>
        </p:nvSpPr>
        <p:spPr>
          <a:xfrm>
            <a:off x="3325000" y="2406025"/>
            <a:ext cx="1384200" cy="909299"/>
          </a:xfrm>
          <a:prstGeom prst="rightArrow">
            <a:avLst>
              <a:gd fmla="val 50000" name="adj1"/>
              <a:gd fmla="val 50000" name="adj2"/>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sz="1800"/>
              <a:t>Mutation</a:t>
            </a:r>
          </a:p>
        </p:txBody>
      </p:sp>
      <p:sp>
        <p:nvSpPr>
          <p:cNvPr id="417" name="Shape 417"/>
          <p:cNvSpPr/>
          <p:nvPr/>
        </p:nvSpPr>
        <p:spPr>
          <a:xfrm>
            <a:off x="5506625" y="2738575"/>
            <a:ext cx="189899" cy="244199"/>
          </a:xfrm>
          <a:prstGeom prst="flowChartConnector">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8" name="Shape 418"/>
          <p:cNvSpPr txBox="1"/>
          <p:nvPr/>
        </p:nvSpPr>
        <p:spPr>
          <a:xfrm>
            <a:off x="5893075" y="2589175"/>
            <a:ext cx="2035800" cy="3936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B6D7A8"/>
                </a:solidFill>
              </a:rPr>
              <a:t>010</a:t>
            </a:r>
            <a:r>
              <a:rPr lang="en" sz="2400"/>
              <a:t>0</a:t>
            </a:r>
            <a:r>
              <a:rPr lang="en" sz="2400">
                <a:solidFill>
                  <a:srgbClr val="B6D7A8"/>
                </a:solidFill>
              </a:rPr>
              <a:t> 011</a:t>
            </a:r>
            <a:r>
              <a:rPr lang="en" sz="2400"/>
              <a:t>0</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2" name="Shape 422"/>
        <p:cNvGrpSpPr/>
        <p:nvPr/>
      </p:nvGrpSpPr>
      <p:grpSpPr>
        <a:xfrm>
          <a:off x="0" y="0"/>
          <a:ext cx="0" cy="0"/>
          <a:chOff x="0" y="0"/>
          <a:chExt cx="0" cy="0"/>
        </a:xfrm>
      </p:grpSpPr>
      <p:sp>
        <p:nvSpPr>
          <p:cNvPr id="423" name="Shape 423"/>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The next generation</a:t>
            </a:r>
          </a:p>
        </p:txBody>
      </p:sp>
      <p:sp>
        <p:nvSpPr>
          <p:cNvPr id="424" name="Shape 424"/>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a:spcBef>
                <a:spcPts val="0"/>
              </a:spcBef>
              <a:buChar char="●"/>
            </a:pPr>
            <a:r>
              <a:rPr lang="en"/>
              <a:t>Mutated individual ended up at global maxima!</a:t>
            </a:r>
          </a:p>
        </p:txBody>
      </p:sp>
      <p:sp>
        <p:nvSpPr>
          <p:cNvPr id="425" name="Shape 425"/>
          <p:cNvSpPr/>
          <p:nvPr/>
        </p:nvSpPr>
        <p:spPr>
          <a:xfrm>
            <a:off x="773600" y="3392959"/>
            <a:ext cx="6799525" cy="1452150"/>
          </a:xfrm>
          <a:custGeom>
            <a:pathLst>
              <a:path extrusionOk="0" h="58086" w="271981">
                <a:moveTo>
                  <a:pt x="0" y="58086"/>
                </a:moveTo>
                <a:cubicBezTo>
                  <a:pt x="3027" y="55942"/>
                  <a:pt x="13289" y="51023"/>
                  <a:pt x="18162" y="45223"/>
                </a:cubicBezTo>
                <a:cubicBezTo>
                  <a:pt x="23034" y="39422"/>
                  <a:pt x="25470" y="27820"/>
                  <a:pt x="29236" y="23281"/>
                </a:cubicBezTo>
                <a:cubicBezTo>
                  <a:pt x="33001" y="18741"/>
                  <a:pt x="36323" y="19435"/>
                  <a:pt x="40753" y="17985"/>
                </a:cubicBezTo>
                <a:cubicBezTo>
                  <a:pt x="45182" y="16534"/>
                  <a:pt x="50277" y="12310"/>
                  <a:pt x="55814" y="14580"/>
                </a:cubicBezTo>
                <a:cubicBezTo>
                  <a:pt x="61351" y="16849"/>
                  <a:pt x="69766" y="26558"/>
                  <a:pt x="73975" y="31603"/>
                </a:cubicBezTo>
                <a:cubicBezTo>
                  <a:pt x="78183" y="36647"/>
                  <a:pt x="78405" y="41250"/>
                  <a:pt x="81063" y="44845"/>
                </a:cubicBezTo>
                <a:cubicBezTo>
                  <a:pt x="83720" y="48439"/>
                  <a:pt x="85123" y="52537"/>
                  <a:pt x="89922" y="53168"/>
                </a:cubicBezTo>
                <a:cubicBezTo>
                  <a:pt x="94720" y="53798"/>
                  <a:pt x="104909" y="51402"/>
                  <a:pt x="109856" y="48628"/>
                </a:cubicBezTo>
                <a:cubicBezTo>
                  <a:pt x="114802" y="45853"/>
                  <a:pt x="115982" y="39169"/>
                  <a:pt x="119600" y="36521"/>
                </a:cubicBezTo>
                <a:cubicBezTo>
                  <a:pt x="123217" y="33872"/>
                  <a:pt x="127868" y="32928"/>
                  <a:pt x="131560" y="32739"/>
                </a:cubicBezTo>
                <a:cubicBezTo>
                  <a:pt x="135251" y="32550"/>
                  <a:pt x="138426" y="33243"/>
                  <a:pt x="141749" y="35387"/>
                </a:cubicBezTo>
                <a:cubicBezTo>
                  <a:pt x="145071" y="37530"/>
                  <a:pt x="148098" y="43331"/>
                  <a:pt x="151494" y="45601"/>
                </a:cubicBezTo>
                <a:cubicBezTo>
                  <a:pt x="154890" y="47870"/>
                  <a:pt x="158433" y="49069"/>
                  <a:pt x="162125" y="49006"/>
                </a:cubicBezTo>
                <a:cubicBezTo>
                  <a:pt x="165816" y="48943"/>
                  <a:pt x="171168" y="47057"/>
                  <a:pt x="173642" y="45223"/>
                </a:cubicBezTo>
                <a:cubicBezTo>
                  <a:pt x="176116" y="43388"/>
                  <a:pt x="175328" y="39565"/>
                  <a:pt x="176969" y="38000"/>
                </a:cubicBezTo>
                <a:cubicBezTo>
                  <a:pt x="178609" y="36434"/>
                  <a:pt x="180715" y="34625"/>
                  <a:pt x="183483" y="35829"/>
                </a:cubicBezTo>
                <a:cubicBezTo>
                  <a:pt x="186250" y="37032"/>
                  <a:pt x="188690" y="43413"/>
                  <a:pt x="193576" y="45223"/>
                </a:cubicBezTo>
                <a:cubicBezTo>
                  <a:pt x="198461" y="47032"/>
                  <a:pt x="209050" y="54223"/>
                  <a:pt x="212797" y="46686"/>
                </a:cubicBezTo>
                <a:cubicBezTo>
                  <a:pt x="216543" y="39149"/>
                  <a:pt x="214154" y="-179"/>
                  <a:pt x="216054" y="1"/>
                </a:cubicBezTo>
                <a:cubicBezTo>
                  <a:pt x="217954" y="181"/>
                  <a:pt x="220265" y="39477"/>
                  <a:pt x="224197" y="47771"/>
                </a:cubicBezTo>
                <a:cubicBezTo>
                  <a:pt x="228128" y="56064"/>
                  <a:pt x="235150" y="50692"/>
                  <a:pt x="239645" y="49763"/>
                </a:cubicBezTo>
                <a:cubicBezTo>
                  <a:pt x="244139" y="48833"/>
                  <a:pt x="245772" y="42322"/>
                  <a:pt x="251162" y="42196"/>
                </a:cubicBezTo>
                <a:cubicBezTo>
                  <a:pt x="256551" y="42069"/>
                  <a:pt x="268511" y="47871"/>
                  <a:pt x="271981" y="49006"/>
                </a:cubicBezTo>
              </a:path>
            </a:pathLst>
          </a:custGeom>
          <a:noFill/>
          <a:ln cap="flat" cmpd="sng" w="28575">
            <a:solidFill>
              <a:schemeClr val="dk2"/>
            </a:solidFill>
            <a:prstDash val="solid"/>
            <a:round/>
            <a:headEnd len="lg" w="lg" type="none"/>
            <a:tailEnd len="lg" w="lg" type="none"/>
          </a:ln>
        </p:spPr>
      </p:sp>
      <p:sp>
        <p:nvSpPr>
          <p:cNvPr id="426" name="Shape 426"/>
          <p:cNvSpPr/>
          <p:nvPr/>
        </p:nvSpPr>
        <p:spPr>
          <a:xfrm>
            <a:off x="1693150" y="3711987"/>
            <a:ext cx="189899" cy="244199"/>
          </a:xfrm>
          <a:prstGeom prst="flowChartConnector">
            <a:avLst/>
          </a:prstGeom>
          <a:solidFill>
            <a:srgbClr val="99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427" name="Shape 427"/>
          <p:cNvSpPr/>
          <p:nvPr/>
        </p:nvSpPr>
        <p:spPr>
          <a:xfrm>
            <a:off x="3069125" y="456887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28" name="Shape 428"/>
          <p:cNvSpPr/>
          <p:nvPr/>
        </p:nvSpPr>
        <p:spPr>
          <a:xfrm>
            <a:off x="2529375" y="41241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29" name="Shape 429"/>
          <p:cNvSpPr/>
          <p:nvPr/>
        </p:nvSpPr>
        <p:spPr>
          <a:xfrm>
            <a:off x="2233950" y="3712000"/>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30" name="Shape 430"/>
          <p:cNvSpPr/>
          <p:nvPr/>
        </p:nvSpPr>
        <p:spPr>
          <a:xfrm>
            <a:off x="1137800" y="43683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31" name="Shape 431"/>
          <p:cNvSpPr/>
          <p:nvPr/>
        </p:nvSpPr>
        <p:spPr>
          <a:xfrm>
            <a:off x="4696575" y="447277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32" name="Shape 432"/>
          <p:cNvSpPr/>
          <p:nvPr/>
        </p:nvSpPr>
        <p:spPr>
          <a:xfrm>
            <a:off x="7291775" y="43683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33" name="Shape 433"/>
          <p:cNvSpPr/>
          <p:nvPr/>
        </p:nvSpPr>
        <p:spPr>
          <a:xfrm>
            <a:off x="6022325" y="3539275"/>
            <a:ext cx="189899" cy="244199"/>
          </a:xfrm>
          <a:prstGeom prst="flowChartConnector">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34" name="Shape 434"/>
          <p:cNvSpPr/>
          <p:nvPr/>
        </p:nvSpPr>
        <p:spPr>
          <a:xfrm>
            <a:off x="3920950" y="4124125"/>
            <a:ext cx="189899" cy="244199"/>
          </a:xfrm>
          <a:prstGeom prst="flowChartConnector">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8" name="Shape 438"/>
        <p:cNvGrpSpPr/>
        <p:nvPr/>
      </p:nvGrpSpPr>
      <p:grpSpPr>
        <a:xfrm>
          <a:off x="0" y="0"/>
          <a:ext cx="0" cy="0"/>
          <a:chOff x="0" y="0"/>
          <a:chExt cx="0" cy="0"/>
        </a:xfrm>
      </p:grpSpPr>
      <p:sp>
        <p:nvSpPr>
          <p:cNvPr id="439" name="Shape 439"/>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Paredo frontier</a:t>
            </a:r>
          </a:p>
        </p:txBody>
      </p:sp>
      <p:pic>
        <p:nvPicPr>
          <p:cNvPr id="440" name="Shape 440"/>
          <p:cNvPicPr preferRelativeResize="0"/>
          <p:nvPr/>
        </p:nvPicPr>
        <p:blipFill>
          <a:blip r:embed="rId3">
            <a:alphaModFix/>
          </a:blip>
          <a:stretch>
            <a:fillRect/>
          </a:stretch>
        </p:blipFill>
        <p:spPr>
          <a:xfrm>
            <a:off x="1334525" y="780725"/>
            <a:ext cx="5566725" cy="4175049"/>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4" name="Shape 444"/>
        <p:cNvGrpSpPr/>
        <p:nvPr/>
      </p:nvGrpSpPr>
      <p:grpSpPr>
        <a:xfrm>
          <a:off x="0" y="0"/>
          <a:ext cx="0" cy="0"/>
          <a:chOff x="0" y="0"/>
          <a:chExt cx="0" cy="0"/>
        </a:xfrm>
      </p:grpSpPr>
      <p:sp>
        <p:nvSpPr>
          <p:cNvPr id="445" name="Shape 44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The Algorithm</a:t>
            </a:r>
          </a:p>
        </p:txBody>
      </p:sp>
      <p:sp>
        <p:nvSpPr>
          <p:cNvPr id="446" name="Shape 446"/>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The fitness f(x) function takes a shader variant x, and yields a triple (t,e,m), where t is the computation time, e is the visual error, and m is the memory consumption.</a:t>
            </a:r>
          </a:p>
          <a:p>
            <a:pPr lvl="0" rtl="0">
              <a:spcBef>
                <a:spcPts val="0"/>
              </a:spcBef>
              <a:buNone/>
            </a:pPr>
            <a:r>
              <a:t/>
            </a:r>
            <a:endParaRPr/>
          </a:p>
          <a:p>
            <a:pPr lvl="0" rtl="0">
              <a:spcBef>
                <a:spcPts val="0"/>
              </a:spcBef>
              <a:buNone/>
            </a:pPr>
            <a:r>
              <a:t/>
            </a:r>
            <a:endParaRPr/>
          </a:p>
          <a:p>
            <a:pPr indent="-228600" lvl="0" marL="457200" rtl="0">
              <a:spcBef>
                <a:spcPts val="0"/>
              </a:spcBef>
              <a:buChar char="●"/>
            </a:pPr>
            <a:r>
              <a:rPr lang="en"/>
              <a:t>Mutation operator: change simplification rules applied to shader slices.</a:t>
            </a:r>
          </a:p>
          <a:p>
            <a:pPr indent="-228600" lvl="0" marL="457200">
              <a:spcBef>
                <a:spcPts val="0"/>
              </a:spcBef>
              <a:buChar char="●"/>
            </a:pPr>
            <a:r>
              <a:rPr lang="en"/>
              <a:t>Example: </a:t>
            </a:r>
            <a:r>
              <a:rPr lang="en" sz="1400">
                <a:latin typeface="Roboto Mono"/>
                <a:ea typeface="Roboto Mono"/>
                <a:cs typeface="Roboto Mono"/>
                <a:sym typeface="Roboto Mono"/>
              </a:rPr>
              <a:t>{move (x,n=11) to domain shader } </a:t>
            </a:r>
            <a:r>
              <a:rPr lang="en"/>
              <a:t>is mutated to</a:t>
            </a:r>
            <a:r>
              <a:rPr lang="en" sz="1400">
                <a:latin typeface="Roboto Mono"/>
                <a:ea typeface="Roboto Mono"/>
                <a:cs typeface="Roboto Mono"/>
                <a:sym typeface="Roboto Mono"/>
              </a:rPr>
              <a:t> {approximate (x,n=11) by </a:t>
            </a:r>
            <a:r>
              <a:rPr lang="en" sz="1400">
                <a:solidFill>
                  <a:srgbClr val="CC0000"/>
                </a:solidFill>
                <a:latin typeface="Roboto Mono"/>
                <a:ea typeface="Roboto Mono"/>
                <a:cs typeface="Roboto Mono"/>
                <a:sym typeface="Roboto Mono"/>
              </a:rPr>
              <a:t>2nd order bezier triangle</a:t>
            </a:r>
            <a:r>
              <a:rPr lang="en" sz="1400">
                <a:latin typeface="Roboto Mono"/>
                <a:ea typeface="Roboto Mono"/>
                <a:cs typeface="Roboto Mono"/>
                <a:sym typeface="Roboto Mono"/>
              </a:rPr>
              <a:t>}  </a:t>
            </a:r>
          </a:p>
        </p:txBody>
      </p:sp>
      <p:pic>
        <p:nvPicPr>
          <p:cNvPr id="447" name="Shape 447"/>
          <p:cNvPicPr preferRelativeResize="0"/>
          <p:nvPr/>
        </p:nvPicPr>
        <p:blipFill>
          <a:blip r:embed="rId3">
            <a:alphaModFix/>
          </a:blip>
          <a:stretch>
            <a:fillRect/>
          </a:stretch>
        </p:blipFill>
        <p:spPr>
          <a:xfrm>
            <a:off x="2643175" y="1956474"/>
            <a:ext cx="3857650" cy="1641974"/>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x="0" y="0"/>
          <a:ext cx="0" cy="0"/>
          <a:chOff x="0" y="0"/>
          <a:chExt cx="0" cy="0"/>
        </a:xfrm>
      </p:grpSpPr>
      <p:sp>
        <p:nvSpPr>
          <p:cNvPr id="452" name="Shape 45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Algorithm</a:t>
            </a:r>
          </a:p>
        </p:txBody>
      </p:sp>
      <p:sp>
        <p:nvSpPr>
          <p:cNvPr id="453" name="Shape 453"/>
          <p:cNvSpPr txBox="1"/>
          <p:nvPr>
            <p:ph idx="1" type="body"/>
          </p:nvPr>
        </p:nvSpPr>
        <p:spPr>
          <a:xfrm>
            <a:off x="311700" y="1152475"/>
            <a:ext cx="8520599" cy="3416400"/>
          </a:xfrm>
          <a:prstGeom prst="rect">
            <a:avLst/>
          </a:prstGeom>
          <a:ln cap="flat" cmpd="sng" w="9525">
            <a:solidFill>
              <a:srgbClr val="00FF00"/>
            </a:solidFill>
            <a:prstDash val="solid"/>
            <a:round/>
            <a:headEnd len="med" w="med" type="none"/>
            <a:tailEnd len="med" w="med" type="none"/>
          </a:ln>
        </p:spPr>
        <p:txBody>
          <a:bodyPr anchorCtr="0" anchor="t" bIns="91425" lIns="91425" rIns="91425" tIns="91425">
            <a:noAutofit/>
          </a:bodyPr>
          <a:lstStyle/>
          <a:p>
            <a:pPr indent="-228600" lvl="0" marL="457200" rtl="0">
              <a:spcBef>
                <a:spcPts val="0"/>
              </a:spcBef>
              <a:buChar char="●"/>
            </a:pPr>
            <a:r>
              <a:rPr lang="en"/>
              <a:t>Crossover operator: Exchange shader slices for two variants.</a:t>
            </a:r>
          </a:p>
          <a:p>
            <a:pPr indent="-228600" lvl="0" marL="457200" rtl="0">
              <a:spcBef>
                <a:spcPts val="0"/>
              </a:spcBef>
              <a:buChar char="●"/>
            </a:pPr>
            <a:r>
              <a:rPr lang="en"/>
              <a:t>Example: from </a:t>
            </a:r>
            <a:r>
              <a:rPr lang="en" sz="1400">
                <a:solidFill>
                  <a:srgbClr val="000000"/>
                </a:solidFill>
                <a:latin typeface="Roboto Mono"/>
                <a:ea typeface="Roboto Mono"/>
                <a:cs typeface="Roboto Mono"/>
                <a:sym typeface="Roboto Mono"/>
              </a:rPr>
              <a:t>{</a:t>
            </a:r>
            <a:r>
              <a:rPr lang="en" sz="1400">
                <a:solidFill>
                  <a:srgbClr val="FF0000"/>
                </a:solidFill>
                <a:latin typeface="Roboto Mono"/>
                <a:ea typeface="Roboto Mono"/>
                <a:cs typeface="Roboto Mono"/>
                <a:sym typeface="Roboto Mono"/>
              </a:rPr>
              <a:t>tess_level=3, (x,n=11) to domain shader</a:t>
            </a:r>
            <a:r>
              <a:rPr lang="en" sz="1400">
                <a:solidFill>
                  <a:srgbClr val="000000"/>
                </a:solidFill>
                <a:latin typeface="Roboto Mono"/>
                <a:ea typeface="Roboto Mono"/>
                <a:cs typeface="Roboto Mono"/>
                <a:sym typeface="Roboto Mono"/>
              </a:rPr>
              <a:t>}</a:t>
            </a:r>
            <a:r>
              <a:rPr lang="en" sz="1400">
                <a:solidFill>
                  <a:srgbClr val="FF0000"/>
                </a:solidFill>
                <a:latin typeface="Roboto Mono"/>
                <a:ea typeface="Roboto Mono"/>
                <a:cs typeface="Roboto Mono"/>
                <a:sym typeface="Roboto Mono"/>
              </a:rPr>
              <a:t> </a:t>
            </a:r>
            <a:r>
              <a:rPr lang="en"/>
              <a:t>and </a:t>
            </a:r>
            <a:r>
              <a:rPr lang="en" sz="1400">
                <a:solidFill>
                  <a:srgbClr val="000000"/>
                </a:solidFill>
                <a:latin typeface="Roboto Mono"/>
                <a:ea typeface="Roboto Mono"/>
                <a:cs typeface="Roboto Mono"/>
                <a:sym typeface="Roboto Mono"/>
              </a:rPr>
              <a:t>{</a:t>
            </a:r>
            <a:r>
              <a:rPr lang="en" sz="1400">
                <a:solidFill>
                  <a:srgbClr val="4A86E8"/>
                </a:solidFill>
                <a:latin typeface="Roboto Mono"/>
                <a:ea typeface="Roboto Mono"/>
                <a:cs typeface="Roboto Mono"/>
                <a:sym typeface="Roboto Mono"/>
              </a:rPr>
              <a:t>tess_level=2, approximate (x,n=11) by bezier triangle of degree 2</a:t>
            </a:r>
            <a:r>
              <a:rPr lang="en" sz="1400">
                <a:solidFill>
                  <a:srgbClr val="000000"/>
                </a:solidFill>
                <a:latin typeface="Roboto Mono"/>
                <a:ea typeface="Roboto Mono"/>
                <a:cs typeface="Roboto Mono"/>
                <a:sym typeface="Roboto Mono"/>
              </a:rPr>
              <a:t>}</a:t>
            </a:r>
            <a:r>
              <a:rPr lang="en">
                <a:solidFill>
                  <a:srgbClr val="4A86E8"/>
                </a:solidFill>
              </a:rPr>
              <a:t>  </a:t>
            </a:r>
            <a:r>
              <a:rPr lang="en"/>
              <a:t>we create the offspring </a:t>
            </a:r>
            <a:r>
              <a:rPr lang="en" sz="1400">
                <a:solidFill>
                  <a:srgbClr val="000000"/>
                </a:solidFill>
                <a:latin typeface="Roboto Mono"/>
                <a:ea typeface="Roboto Mono"/>
                <a:cs typeface="Roboto Mono"/>
                <a:sym typeface="Roboto Mono"/>
              </a:rPr>
              <a:t>{</a:t>
            </a:r>
            <a:r>
              <a:rPr lang="en" sz="1400">
                <a:solidFill>
                  <a:srgbClr val="FF0000"/>
                </a:solidFill>
                <a:latin typeface="Roboto Mono"/>
                <a:ea typeface="Roboto Mono"/>
                <a:cs typeface="Roboto Mono"/>
                <a:sym typeface="Roboto Mono"/>
              </a:rPr>
              <a:t>tess_level=3,</a:t>
            </a:r>
            <a:r>
              <a:rPr lang="en" sz="1400">
                <a:solidFill>
                  <a:srgbClr val="4A86E8"/>
                </a:solidFill>
                <a:latin typeface="Roboto Mono"/>
                <a:ea typeface="Roboto Mono"/>
                <a:cs typeface="Roboto Mono"/>
                <a:sym typeface="Roboto Mono"/>
              </a:rPr>
              <a:t>approximate (x,n=11) by bezier triangle of degree 2</a:t>
            </a:r>
            <a:r>
              <a:rPr lang="en" sz="1400">
                <a:solidFill>
                  <a:srgbClr val="FF0000"/>
                </a:solidFill>
                <a:latin typeface="Roboto Mono"/>
                <a:ea typeface="Roboto Mono"/>
                <a:cs typeface="Roboto Mono"/>
                <a:sym typeface="Roboto Mono"/>
              </a:rPr>
              <a:t> </a:t>
            </a:r>
            <a:r>
              <a:rPr lang="en" sz="1400">
                <a:solidFill>
                  <a:srgbClr val="000000"/>
                </a:solidFill>
                <a:latin typeface="Roboto Mono"/>
                <a:ea typeface="Roboto Mono"/>
                <a:cs typeface="Roboto Mono"/>
                <a:sym typeface="Roboto Mono"/>
              </a:rPr>
              <a:t>} </a:t>
            </a:r>
          </a:p>
          <a:p>
            <a:pPr indent="-228600" lvl="0" marL="457200">
              <a:spcBef>
                <a:spcPts val="0"/>
              </a:spcBef>
              <a:buChar char="●"/>
            </a:pPr>
            <a:r>
              <a:rPr lang="en"/>
              <a:t>Then in the final iteration, take all variants lying in the pareto surface.</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7" name="Shape 457"/>
        <p:cNvGrpSpPr/>
        <p:nvPr/>
      </p:nvGrpSpPr>
      <p:grpSpPr>
        <a:xfrm>
          <a:off x="0" y="0"/>
          <a:ext cx="0" cy="0"/>
          <a:chOff x="0" y="0"/>
          <a:chExt cx="0" cy="0"/>
        </a:xfrm>
      </p:grpSpPr>
      <p:sp>
        <p:nvSpPr>
          <p:cNvPr id="458" name="Shape 458"/>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459" name="Shape 459"/>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460" name="Shape 460"/>
          <p:cNvPicPr preferRelativeResize="0"/>
          <p:nvPr/>
        </p:nvPicPr>
        <p:blipFill>
          <a:blip r:embed="rId3">
            <a:alphaModFix/>
          </a:blip>
          <a:stretch>
            <a:fillRect/>
          </a:stretch>
        </p:blipFill>
        <p:spPr>
          <a:xfrm>
            <a:off x="0" y="69649"/>
            <a:ext cx="9143998" cy="5004225"/>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4" name="Shape 464"/>
        <p:cNvGrpSpPr/>
        <p:nvPr/>
      </p:nvGrpSpPr>
      <p:grpSpPr>
        <a:xfrm>
          <a:off x="0" y="0"/>
          <a:ext cx="0" cy="0"/>
          <a:chOff x="0" y="0"/>
          <a:chExt cx="0" cy="0"/>
        </a:xfrm>
      </p:grpSpPr>
      <p:sp>
        <p:nvSpPr>
          <p:cNvPr id="465" name="Shape 46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Imrod shader</a:t>
            </a:r>
          </a:p>
        </p:txBody>
      </p:sp>
      <p:sp>
        <p:nvSpPr>
          <p:cNvPr id="466" name="Shape 466"/>
          <p:cNvSpPr txBox="1"/>
          <p:nvPr>
            <p:ph idx="1" type="body"/>
          </p:nvPr>
        </p:nvSpPr>
        <p:spPr>
          <a:xfrm>
            <a:off x="311700" y="1152475"/>
            <a:ext cx="4384500" cy="3416400"/>
          </a:xfrm>
          <a:prstGeom prst="rect">
            <a:avLst/>
          </a:prstGeom>
        </p:spPr>
        <p:txBody>
          <a:bodyPr anchorCtr="0" anchor="t" bIns="91425" lIns="91425" rIns="91425" tIns="91425">
            <a:noAutofit/>
          </a:bodyPr>
          <a:lstStyle/>
          <a:p>
            <a:pPr indent="-228600" lvl="0" marL="457200" rtl="0">
              <a:spcBef>
                <a:spcPts val="0"/>
              </a:spcBef>
              <a:buChar char="●"/>
            </a:pPr>
            <a:r>
              <a:rPr lang="en"/>
              <a:t>Complex, long fragment shader</a:t>
            </a:r>
          </a:p>
          <a:p>
            <a:pPr indent="-228600" lvl="0" marL="457200" rtl="0">
              <a:spcBef>
                <a:spcPts val="0"/>
              </a:spcBef>
              <a:buChar char="●"/>
            </a:pPr>
            <a:r>
              <a:rPr lang="en"/>
              <a:t>Diffuse, specular, normal, emissive, and ambient occlusion map</a:t>
            </a:r>
          </a:p>
          <a:p>
            <a:pPr indent="-228600" lvl="0" marL="457200" rtl="0">
              <a:spcBef>
                <a:spcPts val="0"/>
              </a:spcBef>
              <a:buChar char="●"/>
            </a:pPr>
            <a:r>
              <a:rPr lang="en"/>
              <a:t>Environment lighting and one point light</a:t>
            </a:r>
          </a:p>
          <a:p>
            <a:pPr indent="-228600" lvl="0" marL="457200">
              <a:spcBef>
                <a:spcPts val="0"/>
              </a:spcBef>
              <a:buChar char="●"/>
            </a:pPr>
            <a:r>
              <a:rPr lang="en"/>
              <a:t>GPU importance</a:t>
            </a:r>
          </a:p>
        </p:txBody>
      </p:sp>
      <p:pic>
        <p:nvPicPr>
          <p:cNvPr id="467" name="Shape 467"/>
          <p:cNvPicPr preferRelativeResize="0"/>
          <p:nvPr/>
        </p:nvPicPr>
        <p:blipFill>
          <a:blip r:embed="rId3">
            <a:alphaModFix/>
          </a:blip>
          <a:stretch>
            <a:fillRect/>
          </a:stretch>
        </p:blipFill>
        <p:spPr>
          <a:xfrm>
            <a:off x="4449125" y="487950"/>
            <a:ext cx="6141178" cy="4745448"/>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1" name="Shape 471"/>
        <p:cNvGrpSpPr/>
        <p:nvPr/>
      </p:nvGrpSpPr>
      <p:grpSpPr>
        <a:xfrm>
          <a:off x="0" y="0"/>
          <a:ext cx="0" cy="0"/>
          <a:chOff x="0" y="0"/>
          <a:chExt cx="0" cy="0"/>
        </a:xfrm>
      </p:grpSpPr>
      <p:sp>
        <p:nvSpPr>
          <p:cNvPr id="472" name="Shape 47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First simplified shader</a:t>
            </a:r>
          </a:p>
        </p:txBody>
      </p:sp>
      <p:sp>
        <p:nvSpPr>
          <p:cNvPr id="473" name="Shape 473"/>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Move 37 iterations from fragment to vertex shader</a:t>
            </a:r>
          </a:p>
          <a:p>
            <a:pPr indent="-228600" lvl="0" marL="457200" rtl="0">
              <a:spcBef>
                <a:spcPts val="0"/>
              </a:spcBef>
              <a:buChar char="●"/>
            </a:pPr>
            <a:r>
              <a:rPr lang="en"/>
              <a:t>In vertex shader: </a:t>
            </a:r>
            <a:r>
              <a:rPr lang="en">
                <a:latin typeface="Roboto Mono"/>
                <a:ea typeface="Roboto Mono"/>
                <a:cs typeface="Roboto Mono"/>
                <a:sym typeface="Roboto Mono"/>
              </a:rPr>
              <a:t>for (float i = 0.000000; i &lt; 36.000000; i = i + 1.000000)</a:t>
            </a:r>
          </a:p>
          <a:p>
            <a:pPr indent="-228600" lvl="0" marL="457200">
              <a:spcBef>
                <a:spcPts val="0"/>
              </a:spcBef>
              <a:buChar char="●"/>
            </a:pPr>
            <a:r>
              <a:rPr lang="en"/>
              <a:t>In fragment shsder:    </a:t>
            </a:r>
            <a:r>
              <a:rPr lang="en">
                <a:latin typeface="Roboto Mono"/>
                <a:ea typeface="Roboto Mono"/>
                <a:cs typeface="Roboto Mono"/>
                <a:sym typeface="Roboto Mono"/>
              </a:rPr>
              <a:t> for (float i = 36.000000; i &lt; 40.000000; i = i + 1.000000)</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7" name="Shape 477"/>
        <p:cNvGrpSpPr/>
        <p:nvPr/>
      </p:nvGrpSpPr>
      <p:grpSpPr>
        <a:xfrm>
          <a:off x="0" y="0"/>
          <a:ext cx="0" cy="0"/>
          <a:chOff x="0" y="0"/>
          <a:chExt cx="0" cy="0"/>
        </a:xfrm>
      </p:grpSpPr>
      <p:sp>
        <p:nvSpPr>
          <p:cNvPr id="478" name="Shape 478"/>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479" name="Shape 479"/>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480" name="Shape 480"/>
          <p:cNvPicPr preferRelativeResize="0"/>
          <p:nvPr/>
        </p:nvPicPr>
        <p:blipFill>
          <a:blip r:embed="rId3">
            <a:alphaModFix/>
          </a:blip>
          <a:stretch>
            <a:fillRect/>
          </a:stretch>
        </p:blipFill>
        <p:spPr>
          <a:xfrm>
            <a:off x="0" y="69649"/>
            <a:ext cx="9143998" cy="500422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Rule 1: Code Transformation</a:t>
            </a:r>
          </a:p>
        </p:txBody>
      </p:sp>
      <p:sp>
        <p:nvSpPr>
          <p:cNvPr id="80" name="Shape 80"/>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a:spcBef>
                <a:spcPts val="0"/>
              </a:spcBef>
              <a:buChar char="●"/>
            </a:pPr>
            <a:r>
              <a:rPr lang="en"/>
              <a:t>Move a shader slice from the fragment shader stage to some earlier stage( vertex/geometry/domain shader).</a:t>
            </a:r>
          </a:p>
        </p:txBody>
      </p:sp>
      <p:pic>
        <p:nvPicPr>
          <p:cNvPr id="81" name="Shape 81"/>
          <p:cNvPicPr preferRelativeResize="0"/>
          <p:nvPr/>
        </p:nvPicPr>
        <p:blipFill>
          <a:blip r:embed="rId3">
            <a:alphaModFix/>
          </a:blip>
          <a:stretch>
            <a:fillRect/>
          </a:stretch>
        </p:blipFill>
        <p:spPr>
          <a:xfrm>
            <a:off x="1568252" y="2230575"/>
            <a:ext cx="6656298" cy="5143503"/>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4" name="Shape 484"/>
        <p:cNvGrpSpPr/>
        <p:nvPr/>
      </p:nvGrpSpPr>
      <p:grpSpPr>
        <a:xfrm>
          <a:off x="0" y="0"/>
          <a:ext cx="0" cy="0"/>
          <a:chOff x="0" y="0"/>
          <a:chExt cx="0" cy="0"/>
        </a:xfrm>
      </p:grpSpPr>
      <p:sp>
        <p:nvSpPr>
          <p:cNvPr id="485" name="Shape 48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486" name="Shape 486"/>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487" name="Shape 487"/>
          <p:cNvPicPr preferRelativeResize="0"/>
          <p:nvPr/>
        </p:nvPicPr>
        <p:blipFill>
          <a:blip r:embed="rId3">
            <a:alphaModFix/>
          </a:blip>
          <a:stretch>
            <a:fillRect/>
          </a:stretch>
        </p:blipFill>
        <p:spPr>
          <a:xfrm>
            <a:off x="0" y="69649"/>
            <a:ext cx="9143998" cy="5004225"/>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1" name="Shape 491"/>
        <p:cNvGrpSpPr/>
        <p:nvPr/>
      </p:nvGrpSpPr>
      <p:grpSpPr>
        <a:xfrm>
          <a:off x="0" y="0"/>
          <a:ext cx="0" cy="0"/>
          <a:chOff x="0" y="0"/>
          <a:chExt cx="0" cy="0"/>
        </a:xfrm>
      </p:grpSpPr>
      <p:sp>
        <p:nvSpPr>
          <p:cNvPr id="492" name="Shape 49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Results</a:t>
            </a:r>
          </a:p>
        </p:txBody>
      </p:sp>
      <p:sp>
        <p:nvSpPr>
          <p:cNvPr id="493" name="Shape 493"/>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2x speedup(!)</a:t>
            </a:r>
          </a:p>
          <a:p>
            <a:pPr indent="-228600" lvl="0" marL="457200" rtl="0">
              <a:spcBef>
                <a:spcPts val="0"/>
              </a:spcBef>
              <a:buChar char="●"/>
            </a:pPr>
            <a:r>
              <a:rPr lang="en"/>
              <a:t>minimal visual errror</a:t>
            </a:r>
          </a:p>
          <a:p>
            <a:pPr lvl="0">
              <a:spcBef>
                <a:spcPts val="0"/>
              </a:spcBef>
              <a:buNone/>
            </a:pPr>
            <a:r>
              <a:t/>
            </a:r>
            <a:endParaRP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7" name="Shape 497"/>
        <p:cNvGrpSpPr/>
        <p:nvPr/>
      </p:nvGrpSpPr>
      <p:grpSpPr>
        <a:xfrm>
          <a:off x="0" y="0"/>
          <a:ext cx="0" cy="0"/>
          <a:chOff x="0" y="0"/>
          <a:chExt cx="0" cy="0"/>
        </a:xfrm>
      </p:grpSpPr>
      <p:sp>
        <p:nvSpPr>
          <p:cNvPr id="498" name="Shape 498"/>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Second simplified shader</a:t>
            </a:r>
          </a:p>
        </p:txBody>
      </p:sp>
      <p:sp>
        <p:nvSpPr>
          <p:cNvPr id="499" name="Shape 499"/>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Move texture fetch of AO map from fragment to vertex shader</a:t>
            </a:r>
          </a:p>
          <a:p>
            <a:pPr indent="-228600" lvl="0" marL="457200" rtl="0">
              <a:spcBef>
                <a:spcPts val="0"/>
              </a:spcBef>
              <a:buChar char="●"/>
            </a:pPr>
            <a:r>
              <a:rPr lang="en"/>
              <a:t>AO is low frequency, so should make little difference.</a:t>
            </a:r>
          </a:p>
          <a:p>
            <a:pPr indent="-228600" lvl="0" marL="457200" rtl="0">
              <a:spcBef>
                <a:spcPts val="0"/>
              </a:spcBef>
              <a:buChar char="●"/>
            </a:pPr>
            <a:r>
              <a:rPr lang="en"/>
              <a:t>Approximate importance sampling by bezier triangles</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3" name="Shape 503"/>
        <p:cNvGrpSpPr/>
        <p:nvPr/>
      </p:nvGrpSpPr>
      <p:grpSpPr>
        <a:xfrm>
          <a:off x="0" y="0"/>
          <a:ext cx="0" cy="0"/>
          <a:chOff x="0" y="0"/>
          <a:chExt cx="0" cy="0"/>
        </a:xfrm>
      </p:grpSpPr>
      <p:sp>
        <p:nvSpPr>
          <p:cNvPr id="504" name="Shape 504"/>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505" name="Shape 505"/>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506" name="Shape 506"/>
          <p:cNvPicPr preferRelativeResize="0"/>
          <p:nvPr/>
        </p:nvPicPr>
        <p:blipFill>
          <a:blip r:embed="rId3">
            <a:alphaModFix/>
          </a:blip>
          <a:stretch>
            <a:fillRect/>
          </a:stretch>
        </p:blipFill>
        <p:spPr>
          <a:xfrm>
            <a:off x="0" y="69649"/>
            <a:ext cx="9143998" cy="5004225"/>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0" name="Shape 510"/>
        <p:cNvGrpSpPr/>
        <p:nvPr/>
      </p:nvGrpSpPr>
      <p:grpSpPr>
        <a:xfrm>
          <a:off x="0" y="0"/>
          <a:ext cx="0" cy="0"/>
          <a:chOff x="0" y="0"/>
          <a:chExt cx="0" cy="0"/>
        </a:xfrm>
      </p:grpSpPr>
      <p:sp>
        <p:nvSpPr>
          <p:cNvPr id="511" name="Shape 511"/>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512" name="Shape 512"/>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513" name="Shape 513"/>
          <p:cNvPicPr preferRelativeResize="0"/>
          <p:nvPr/>
        </p:nvPicPr>
        <p:blipFill>
          <a:blip r:embed="rId3">
            <a:alphaModFix/>
          </a:blip>
          <a:stretch>
            <a:fillRect/>
          </a:stretch>
        </p:blipFill>
        <p:spPr>
          <a:xfrm>
            <a:off x="0" y="69649"/>
            <a:ext cx="9143998" cy="5004225"/>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7" name="Shape 517"/>
        <p:cNvGrpSpPr/>
        <p:nvPr/>
      </p:nvGrpSpPr>
      <p:grpSpPr>
        <a:xfrm>
          <a:off x="0" y="0"/>
          <a:ext cx="0" cy="0"/>
          <a:chOff x="0" y="0"/>
          <a:chExt cx="0" cy="0"/>
        </a:xfrm>
      </p:grpSpPr>
      <p:sp>
        <p:nvSpPr>
          <p:cNvPr id="518" name="Shape 518"/>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Results</a:t>
            </a:r>
          </a:p>
        </p:txBody>
      </p:sp>
      <p:sp>
        <p:nvSpPr>
          <p:cNvPr id="519" name="Shape 519"/>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Almost 4x speedup(!!)</a:t>
            </a:r>
          </a:p>
          <a:p>
            <a:pPr indent="-228600" lvl="0" marL="457200" rtl="0">
              <a:spcBef>
                <a:spcPts val="0"/>
              </a:spcBef>
              <a:buChar char="●"/>
            </a:pPr>
            <a:r>
              <a:rPr lang="en"/>
              <a:t>Visual error still minimal</a:t>
            </a:r>
          </a:p>
          <a:p>
            <a:pPr indent="-228600" lvl="0" marL="457200" rtl="0">
              <a:spcBef>
                <a:spcPts val="0"/>
              </a:spcBef>
              <a:buChar char="●"/>
            </a:pPr>
            <a:r>
              <a:rPr lang="en"/>
              <a:t>Uses 0.21mb more memory. </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3" name="Shape 523"/>
        <p:cNvGrpSpPr/>
        <p:nvPr/>
      </p:nvGrpSpPr>
      <p:grpSpPr>
        <a:xfrm>
          <a:off x="0" y="0"/>
          <a:ext cx="0" cy="0"/>
          <a:chOff x="0" y="0"/>
          <a:chExt cx="0" cy="0"/>
        </a:xfrm>
      </p:grpSpPr>
      <p:sp>
        <p:nvSpPr>
          <p:cNvPr id="524" name="Shape 524"/>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Third simplified shader</a:t>
            </a:r>
          </a:p>
        </p:txBody>
      </p:sp>
      <p:sp>
        <p:nvSpPr>
          <p:cNvPr id="525" name="Shape 525"/>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Move normal map texture fetch to vertex shader</a:t>
            </a:r>
          </a:p>
          <a:p>
            <a:pPr indent="-228600" lvl="0" marL="457200" rtl="0">
              <a:spcBef>
                <a:spcPts val="0"/>
              </a:spcBef>
              <a:buChar char="●"/>
            </a:pPr>
            <a:r>
              <a:rPr lang="en"/>
              <a:t>Move part of specular shading involving normal map to vertex shader</a:t>
            </a:r>
          </a:p>
          <a:p>
            <a:pPr indent="-228600" lvl="0" marL="457200" rtl="0">
              <a:spcBef>
                <a:spcPts val="0"/>
              </a:spcBef>
              <a:buChar char="●"/>
            </a:pPr>
            <a:r>
              <a:rPr lang="en"/>
              <a:t>Compute environment lighting at vertices</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9" name="Shape 529"/>
        <p:cNvGrpSpPr/>
        <p:nvPr/>
      </p:nvGrpSpPr>
      <p:grpSpPr>
        <a:xfrm>
          <a:off x="0" y="0"/>
          <a:ext cx="0" cy="0"/>
          <a:chOff x="0" y="0"/>
          <a:chExt cx="0" cy="0"/>
        </a:xfrm>
      </p:grpSpPr>
      <p:sp>
        <p:nvSpPr>
          <p:cNvPr id="530" name="Shape 53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531" name="Shape 531"/>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532" name="Shape 532"/>
          <p:cNvPicPr preferRelativeResize="0"/>
          <p:nvPr/>
        </p:nvPicPr>
        <p:blipFill>
          <a:blip r:embed="rId3">
            <a:alphaModFix/>
          </a:blip>
          <a:stretch>
            <a:fillRect/>
          </a:stretch>
        </p:blipFill>
        <p:spPr>
          <a:xfrm>
            <a:off x="0" y="69649"/>
            <a:ext cx="9143998" cy="5004225"/>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6" name="Shape 536"/>
        <p:cNvGrpSpPr/>
        <p:nvPr/>
      </p:nvGrpSpPr>
      <p:grpSpPr>
        <a:xfrm>
          <a:off x="0" y="0"/>
          <a:ext cx="0" cy="0"/>
          <a:chOff x="0" y="0"/>
          <a:chExt cx="0" cy="0"/>
        </a:xfrm>
      </p:grpSpPr>
      <p:sp>
        <p:nvSpPr>
          <p:cNvPr id="537" name="Shape 537"/>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538" name="Shape 538"/>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539" name="Shape 539"/>
          <p:cNvPicPr preferRelativeResize="0"/>
          <p:nvPr/>
        </p:nvPicPr>
        <p:blipFill>
          <a:blip r:embed="rId3">
            <a:alphaModFix/>
          </a:blip>
          <a:stretch>
            <a:fillRect/>
          </a:stretch>
        </p:blipFill>
        <p:spPr>
          <a:xfrm>
            <a:off x="0" y="69649"/>
            <a:ext cx="9143998" cy="5004225"/>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3" name="Shape 543"/>
        <p:cNvGrpSpPr/>
        <p:nvPr/>
      </p:nvGrpSpPr>
      <p:grpSpPr>
        <a:xfrm>
          <a:off x="0" y="0"/>
          <a:ext cx="0" cy="0"/>
          <a:chOff x="0" y="0"/>
          <a:chExt cx="0" cy="0"/>
        </a:xfrm>
      </p:grpSpPr>
      <p:sp>
        <p:nvSpPr>
          <p:cNvPr id="544" name="Shape 544"/>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Results</a:t>
            </a:r>
          </a:p>
        </p:txBody>
      </p:sp>
      <p:sp>
        <p:nvSpPr>
          <p:cNvPr id="545" name="Shape 545"/>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Smoothens out the lighting</a:t>
            </a:r>
          </a:p>
          <a:p>
            <a:pPr indent="-228600" lvl="0" marL="457200" rtl="0">
              <a:spcBef>
                <a:spcPts val="0"/>
              </a:spcBef>
              <a:buChar char="●"/>
            </a:pPr>
            <a:r>
              <a:rPr lang="en"/>
              <a:t>Slower than 2nd  simplified shader</a:t>
            </a:r>
          </a:p>
          <a:p>
            <a:pPr indent="-228600" lvl="0" marL="457200" rtl="0">
              <a:spcBef>
                <a:spcPts val="0"/>
              </a:spcBef>
              <a:buChar char="●"/>
            </a:pPr>
            <a:r>
              <a:rPr lang="en"/>
              <a:t>But uses less memory than 2nd shader</a:t>
            </a:r>
          </a:p>
          <a:p>
            <a:pPr indent="-228600" lvl="0" marL="457200">
              <a:spcBef>
                <a:spcPts val="0"/>
              </a:spcBef>
              <a:buChar char="●"/>
            </a:pPr>
            <a:r>
              <a:rPr lang="en"/>
              <a:t>Probably slower because it precomputes less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87" name="Shape 87"/>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88" name="Shape 88"/>
          <p:cNvPicPr preferRelativeResize="0"/>
          <p:nvPr/>
        </p:nvPicPr>
        <p:blipFill>
          <a:blip r:embed="rId3">
            <a:alphaModFix/>
          </a:blip>
          <a:stretch>
            <a:fillRect/>
          </a:stretch>
        </p:blipFill>
        <p:spPr>
          <a:xfrm>
            <a:off x="1078975" y="0"/>
            <a:ext cx="6857999" cy="514349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 name="Shape 549"/>
        <p:cNvGrpSpPr/>
        <p:nvPr/>
      </p:nvGrpSpPr>
      <p:grpSpPr>
        <a:xfrm>
          <a:off x="0" y="0"/>
          <a:ext cx="0" cy="0"/>
          <a:chOff x="0" y="0"/>
          <a:chExt cx="0" cy="0"/>
        </a:xfrm>
      </p:grpSpPr>
      <p:sp>
        <p:nvSpPr>
          <p:cNvPr id="550" name="Shape 55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Discussion</a:t>
            </a:r>
          </a:p>
        </p:txBody>
      </p:sp>
      <p:sp>
        <p:nvSpPr>
          <p:cNvPr id="551" name="Shape 551"/>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a:spcBef>
                <a:spcPts val="0"/>
              </a:spcBef>
              <a:buChar char="●"/>
            </a:pPr>
            <a:r>
              <a:rPr lang="en"/>
              <a:t>This method deals well with approximating low frequency detail, but not very good when approximating high frequency detail</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5" name="Shape 555"/>
        <p:cNvGrpSpPr/>
        <p:nvPr/>
      </p:nvGrpSpPr>
      <p:grpSpPr>
        <a:xfrm>
          <a:off x="0" y="0"/>
          <a:ext cx="0" cy="0"/>
          <a:chOff x="0" y="0"/>
          <a:chExt cx="0" cy="0"/>
        </a:xfrm>
      </p:grpSpPr>
      <p:sp>
        <p:nvSpPr>
          <p:cNvPr id="556" name="Shape 556"/>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Frequency analysis</a:t>
            </a:r>
          </a:p>
        </p:txBody>
      </p:sp>
      <p:sp>
        <p:nvSpPr>
          <p:cNvPr id="557" name="Shape 557"/>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Using fourier analysis, we can consider images a sum of sine and cosine waves</a:t>
            </a:r>
          </a:p>
          <a:p>
            <a:pPr indent="-228600" lvl="0" marL="457200">
              <a:spcBef>
                <a:spcPts val="0"/>
              </a:spcBef>
              <a:buChar char="●"/>
            </a:pPr>
            <a:r>
              <a:rPr lang="en"/>
              <a:t>We extract these using a fourier transform.</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1" name="Shape 561"/>
        <p:cNvGrpSpPr/>
        <p:nvPr/>
      </p:nvGrpSpPr>
      <p:grpSpPr>
        <a:xfrm>
          <a:off x="0" y="0"/>
          <a:ext cx="0" cy="0"/>
          <a:chOff x="0" y="0"/>
          <a:chExt cx="0" cy="0"/>
        </a:xfrm>
      </p:grpSpPr>
      <p:sp>
        <p:nvSpPr>
          <p:cNvPr id="562" name="Shape 56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sz="1800">
                <a:solidFill>
                  <a:schemeClr val="dk2"/>
                </a:solidFill>
              </a:rPr>
              <a:t>Frequency analysis</a:t>
            </a:r>
          </a:p>
        </p:txBody>
      </p:sp>
      <p:pic>
        <p:nvPicPr>
          <p:cNvPr id="563" name="Shape 563"/>
          <p:cNvPicPr preferRelativeResize="0"/>
          <p:nvPr/>
        </p:nvPicPr>
        <p:blipFill>
          <a:blip r:embed="rId3">
            <a:alphaModFix/>
          </a:blip>
          <a:stretch>
            <a:fillRect/>
          </a:stretch>
        </p:blipFill>
        <p:spPr>
          <a:xfrm>
            <a:off x="505875" y="1829175"/>
            <a:ext cx="1691050" cy="1691050"/>
          </a:xfrm>
          <a:prstGeom prst="rect">
            <a:avLst/>
          </a:prstGeom>
          <a:noFill/>
          <a:ln>
            <a:noFill/>
          </a:ln>
        </p:spPr>
      </p:pic>
      <p:pic>
        <p:nvPicPr>
          <p:cNvPr id="564" name="Shape 564"/>
          <p:cNvPicPr preferRelativeResize="0"/>
          <p:nvPr/>
        </p:nvPicPr>
        <p:blipFill>
          <a:blip r:embed="rId4">
            <a:alphaModFix/>
          </a:blip>
          <a:stretch>
            <a:fillRect/>
          </a:stretch>
        </p:blipFill>
        <p:spPr>
          <a:xfrm>
            <a:off x="4154900" y="298475"/>
            <a:ext cx="1691050" cy="1691050"/>
          </a:xfrm>
          <a:prstGeom prst="rect">
            <a:avLst/>
          </a:prstGeom>
          <a:noFill/>
          <a:ln>
            <a:noFill/>
          </a:ln>
        </p:spPr>
      </p:pic>
      <p:pic>
        <p:nvPicPr>
          <p:cNvPr id="565" name="Shape 565"/>
          <p:cNvPicPr preferRelativeResize="0"/>
          <p:nvPr/>
        </p:nvPicPr>
        <p:blipFill>
          <a:blip r:embed="rId5">
            <a:alphaModFix/>
          </a:blip>
          <a:stretch>
            <a:fillRect/>
          </a:stretch>
        </p:blipFill>
        <p:spPr>
          <a:xfrm>
            <a:off x="4154900" y="3166125"/>
            <a:ext cx="1691050" cy="1691050"/>
          </a:xfrm>
          <a:prstGeom prst="rect">
            <a:avLst/>
          </a:prstGeom>
          <a:noFill/>
          <a:ln>
            <a:noFill/>
          </a:ln>
        </p:spPr>
      </p:pic>
      <p:sp>
        <p:nvSpPr>
          <p:cNvPr id="566" name="Shape 566"/>
          <p:cNvSpPr txBox="1"/>
          <p:nvPr/>
        </p:nvSpPr>
        <p:spPr>
          <a:xfrm>
            <a:off x="3091737" y="1994400"/>
            <a:ext cx="675899" cy="1154700"/>
          </a:xfrm>
          <a:prstGeom prst="rect">
            <a:avLst/>
          </a:prstGeom>
          <a:noFill/>
          <a:ln>
            <a:noFill/>
          </a:ln>
        </p:spPr>
        <p:txBody>
          <a:bodyPr anchorCtr="0" anchor="t" bIns="91425" lIns="91425" rIns="91425" tIns="91425">
            <a:noAutofit/>
          </a:bodyPr>
          <a:lstStyle/>
          <a:p>
            <a:pPr lvl="0">
              <a:spcBef>
                <a:spcPts val="0"/>
              </a:spcBef>
              <a:buNone/>
            </a:pPr>
            <a:r>
              <a:rPr b="1" lang="en" sz="6000"/>
              <a:t>=</a:t>
            </a:r>
          </a:p>
        </p:txBody>
      </p:sp>
      <p:sp>
        <p:nvSpPr>
          <p:cNvPr id="567" name="Shape 567"/>
          <p:cNvSpPr txBox="1"/>
          <p:nvPr/>
        </p:nvSpPr>
        <p:spPr>
          <a:xfrm>
            <a:off x="4662475" y="2097350"/>
            <a:ext cx="675899" cy="1154700"/>
          </a:xfrm>
          <a:prstGeom prst="rect">
            <a:avLst/>
          </a:prstGeom>
          <a:noFill/>
          <a:ln>
            <a:noFill/>
          </a:ln>
        </p:spPr>
        <p:txBody>
          <a:bodyPr anchorCtr="0" anchor="t" bIns="91425" lIns="91425" rIns="91425" tIns="91425">
            <a:noAutofit/>
          </a:bodyPr>
          <a:lstStyle/>
          <a:p>
            <a:pPr lvl="0" rtl="0">
              <a:spcBef>
                <a:spcPts val="0"/>
              </a:spcBef>
              <a:buNone/>
            </a:pPr>
            <a:r>
              <a:rPr b="1" lang="en" sz="6000"/>
              <a:t>+</a:t>
            </a:r>
          </a:p>
        </p:txBody>
      </p:sp>
      <p:sp>
        <p:nvSpPr>
          <p:cNvPr id="568" name="Shape 568"/>
          <p:cNvSpPr txBox="1"/>
          <p:nvPr/>
        </p:nvSpPr>
        <p:spPr>
          <a:xfrm>
            <a:off x="3091757" y="566650"/>
            <a:ext cx="1063200" cy="1154700"/>
          </a:xfrm>
          <a:prstGeom prst="rect">
            <a:avLst/>
          </a:prstGeom>
          <a:noFill/>
          <a:ln>
            <a:noFill/>
          </a:ln>
        </p:spPr>
        <p:txBody>
          <a:bodyPr anchorCtr="0" anchor="t" bIns="91425" lIns="91425" rIns="91425" tIns="91425">
            <a:noAutofit/>
          </a:bodyPr>
          <a:lstStyle/>
          <a:p>
            <a:pPr lvl="0" rtl="0">
              <a:spcBef>
                <a:spcPts val="0"/>
              </a:spcBef>
              <a:buNone/>
            </a:pPr>
            <a:r>
              <a:rPr b="1" lang="en" sz="2400"/>
              <a:t>High freq</a:t>
            </a:r>
          </a:p>
        </p:txBody>
      </p:sp>
      <p:sp>
        <p:nvSpPr>
          <p:cNvPr id="569" name="Shape 569"/>
          <p:cNvSpPr txBox="1"/>
          <p:nvPr/>
        </p:nvSpPr>
        <p:spPr>
          <a:xfrm>
            <a:off x="3091757" y="3521600"/>
            <a:ext cx="1063200" cy="1154700"/>
          </a:xfrm>
          <a:prstGeom prst="rect">
            <a:avLst/>
          </a:prstGeom>
          <a:noFill/>
          <a:ln>
            <a:noFill/>
          </a:ln>
        </p:spPr>
        <p:txBody>
          <a:bodyPr anchorCtr="0" anchor="t" bIns="91425" lIns="91425" rIns="91425" tIns="91425">
            <a:noAutofit/>
          </a:bodyPr>
          <a:lstStyle/>
          <a:p>
            <a:pPr lvl="0" rtl="0">
              <a:spcBef>
                <a:spcPts val="0"/>
              </a:spcBef>
              <a:buNone/>
            </a:pPr>
            <a:r>
              <a:rPr b="1" lang="en" sz="2400"/>
              <a:t>Low</a:t>
            </a:r>
          </a:p>
          <a:p>
            <a:pPr lvl="0" rtl="0">
              <a:spcBef>
                <a:spcPts val="0"/>
              </a:spcBef>
              <a:buNone/>
            </a:pPr>
            <a:r>
              <a:rPr b="1" lang="en" sz="2400"/>
              <a:t>freq</a:t>
            </a:r>
          </a:p>
        </p:txBody>
      </p:sp>
      <p:pic>
        <p:nvPicPr>
          <p:cNvPr id="570" name="Shape 570"/>
          <p:cNvPicPr preferRelativeResize="0"/>
          <p:nvPr/>
        </p:nvPicPr>
        <p:blipFill>
          <a:blip r:embed="rId6">
            <a:alphaModFix/>
          </a:blip>
          <a:stretch>
            <a:fillRect/>
          </a:stretch>
        </p:blipFill>
        <p:spPr>
          <a:xfrm>
            <a:off x="6085173" y="-94149"/>
            <a:ext cx="1923599" cy="1436275"/>
          </a:xfrm>
          <a:prstGeom prst="rect">
            <a:avLst/>
          </a:prstGeom>
          <a:noFill/>
          <a:ln>
            <a:noFill/>
          </a:ln>
        </p:spPr>
      </p:pic>
      <p:pic>
        <p:nvPicPr>
          <p:cNvPr id="571" name="Shape 571"/>
          <p:cNvPicPr preferRelativeResize="0"/>
          <p:nvPr/>
        </p:nvPicPr>
        <p:blipFill>
          <a:blip r:embed="rId7">
            <a:alphaModFix/>
          </a:blip>
          <a:stretch>
            <a:fillRect/>
          </a:stretch>
        </p:blipFill>
        <p:spPr>
          <a:xfrm>
            <a:off x="6085185" y="425863"/>
            <a:ext cx="1923581" cy="1436275"/>
          </a:xfrm>
          <a:prstGeom prst="rect">
            <a:avLst/>
          </a:prstGeom>
          <a:noFill/>
          <a:ln>
            <a:noFill/>
          </a:ln>
        </p:spPr>
      </p:pic>
      <p:pic>
        <p:nvPicPr>
          <p:cNvPr id="572" name="Shape 572"/>
          <p:cNvPicPr preferRelativeResize="0"/>
          <p:nvPr/>
        </p:nvPicPr>
        <p:blipFill>
          <a:blip r:embed="rId8">
            <a:alphaModFix/>
          </a:blip>
          <a:stretch>
            <a:fillRect/>
          </a:stretch>
        </p:blipFill>
        <p:spPr>
          <a:xfrm>
            <a:off x="6085185" y="1017725"/>
            <a:ext cx="1923571" cy="1436275"/>
          </a:xfrm>
          <a:prstGeom prst="rect">
            <a:avLst/>
          </a:prstGeom>
          <a:noFill/>
          <a:ln>
            <a:noFill/>
          </a:ln>
        </p:spPr>
      </p:pic>
      <p:pic>
        <p:nvPicPr>
          <p:cNvPr id="573" name="Shape 573"/>
          <p:cNvPicPr preferRelativeResize="0"/>
          <p:nvPr/>
        </p:nvPicPr>
        <p:blipFill>
          <a:blip r:embed="rId9">
            <a:alphaModFix/>
          </a:blip>
          <a:stretch>
            <a:fillRect/>
          </a:stretch>
        </p:blipFill>
        <p:spPr>
          <a:xfrm>
            <a:off x="6085173" y="2662325"/>
            <a:ext cx="1923571" cy="1436275"/>
          </a:xfrm>
          <a:prstGeom prst="rect">
            <a:avLst/>
          </a:prstGeom>
          <a:noFill/>
          <a:ln>
            <a:noFill/>
          </a:ln>
        </p:spPr>
      </p:pic>
      <p:pic>
        <p:nvPicPr>
          <p:cNvPr id="574" name="Shape 574"/>
          <p:cNvPicPr preferRelativeResize="0"/>
          <p:nvPr/>
        </p:nvPicPr>
        <p:blipFill>
          <a:blip r:embed="rId10">
            <a:alphaModFix/>
          </a:blip>
          <a:stretch>
            <a:fillRect/>
          </a:stretch>
        </p:blipFill>
        <p:spPr>
          <a:xfrm>
            <a:off x="6085175" y="3166125"/>
            <a:ext cx="1923589" cy="1436275"/>
          </a:xfrm>
          <a:prstGeom prst="rect">
            <a:avLst/>
          </a:prstGeom>
          <a:noFill/>
          <a:ln>
            <a:noFill/>
          </a:ln>
        </p:spPr>
      </p:pic>
      <p:pic>
        <p:nvPicPr>
          <p:cNvPr id="575" name="Shape 575"/>
          <p:cNvPicPr preferRelativeResize="0"/>
          <p:nvPr/>
        </p:nvPicPr>
        <p:blipFill>
          <a:blip r:embed="rId11">
            <a:alphaModFix/>
          </a:blip>
          <a:stretch>
            <a:fillRect/>
          </a:stretch>
        </p:blipFill>
        <p:spPr>
          <a:xfrm>
            <a:off x="6069387" y="3907275"/>
            <a:ext cx="1955149" cy="1459842"/>
          </a:xfrm>
          <a:prstGeom prst="rect">
            <a:avLst/>
          </a:prstGeom>
          <a:no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9" name="Shape 579"/>
        <p:cNvGrpSpPr/>
        <p:nvPr/>
      </p:nvGrpSpPr>
      <p:grpSpPr>
        <a:xfrm>
          <a:off x="0" y="0"/>
          <a:ext cx="0" cy="0"/>
          <a:chOff x="0" y="0"/>
          <a:chExt cx="0" cy="0"/>
        </a:xfrm>
      </p:grpSpPr>
      <p:sp>
        <p:nvSpPr>
          <p:cNvPr id="580" name="Shape 58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Cloud</a:t>
            </a:r>
          </a:p>
        </p:txBody>
      </p:sp>
      <p:sp>
        <p:nvSpPr>
          <p:cNvPr id="581" name="Shape 581"/>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582" name="Shape 582"/>
          <p:cNvPicPr preferRelativeResize="0"/>
          <p:nvPr/>
        </p:nvPicPr>
        <p:blipFill>
          <a:blip r:embed="rId3">
            <a:alphaModFix/>
          </a:blip>
          <a:stretch>
            <a:fillRect/>
          </a:stretch>
        </p:blipFill>
        <p:spPr>
          <a:xfrm>
            <a:off x="4750950" y="167050"/>
            <a:ext cx="1691050" cy="1691050"/>
          </a:xfrm>
          <a:prstGeom prst="rect">
            <a:avLst/>
          </a:prstGeom>
          <a:noFill/>
          <a:ln>
            <a:noFill/>
          </a:ln>
        </p:spPr>
      </p:pic>
      <p:pic>
        <p:nvPicPr>
          <p:cNvPr id="583" name="Shape 583"/>
          <p:cNvPicPr preferRelativeResize="0"/>
          <p:nvPr/>
        </p:nvPicPr>
        <p:blipFill>
          <a:blip r:embed="rId4">
            <a:alphaModFix/>
          </a:blip>
          <a:stretch>
            <a:fillRect/>
          </a:stretch>
        </p:blipFill>
        <p:spPr>
          <a:xfrm>
            <a:off x="4750946" y="3109150"/>
            <a:ext cx="1691050" cy="1691068"/>
          </a:xfrm>
          <a:prstGeom prst="rect">
            <a:avLst/>
          </a:prstGeom>
          <a:noFill/>
          <a:ln>
            <a:noFill/>
          </a:ln>
        </p:spPr>
      </p:pic>
      <p:pic>
        <p:nvPicPr>
          <p:cNvPr id="584" name="Shape 584"/>
          <p:cNvPicPr preferRelativeResize="0"/>
          <p:nvPr/>
        </p:nvPicPr>
        <p:blipFill>
          <a:blip r:embed="rId4">
            <a:alphaModFix/>
          </a:blip>
          <a:stretch>
            <a:fillRect/>
          </a:stretch>
        </p:blipFill>
        <p:spPr>
          <a:xfrm>
            <a:off x="1046550" y="1726225"/>
            <a:ext cx="1691050" cy="1691050"/>
          </a:xfrm>
          <a:prstGeom prst="rect">
            <a:avLst/>
          </a:prstGeom>
          <a:noFill/>
          <a:ln>
            <a:noFill/>
          </a:ln>
        </p:spPr>
      </p:pic>
      <p:sp>
        <p:nvSpPr>
          <p:cNvPr id="585" name="Shape 585"/>
          <p:cNvSpPr txBox="1"/>
          <p:nvPr/>
        </p:nvSpPr>
        <p:spPr>
          <a:xfrm>
            <a:off x="3487387" y="1994400"/>
            <a:ext cx="675899" cy="1154700"/>
          </a:xfrm>
          <a:prstGeom prst="rect">
            <a:avLst/>
          </a:prstGeom>
          <a:noFill/>
          <a:ln>
            <a:noFill/>
          </a:ln>
        </p:spPr>
        <p:txBody>
          <a:bodyPr anchorCtr="0" anchor="t" bIns="91425" lIns="91425" rIns="91425" tIns="91425">
            <a:noAutofit/>
          </a:bodyPr>
          <a:lstStyle/>
          <a:p>
            <a:pPr lvl="0" rtl="0">
              <a:spcBef>
                <a:spcPts val="0"/>
              </a:spcBef>
              <a:buNone/>
            </a:pPr>
            <a:r>
              <a:rPr b="1" lang="en" sz="6000"/>
              <a:t>=</a:t>
            </a:r>
          </a:p>
        </p:txBody>
      </p:sp>
      <p:sp>
        <p:nvSpPr>
          <p:cNvPr id="586" name="Shape 586"/>
          <p:cNvSpPr txBox="1"/>
          <p:nvPr/>
        </p:nvSpPr>
        <p:spPr>
          <a:xfrm>
            <a:off x="5258525" y="1994400"/>
            <a:ext cx="675899" cy="1154700"/>
          </a:xfrm>
          <a:prstGeom prst="rect">
            <a:avLst/>
          </a:prstGeom>
          <a:noFill/>
          <a:ln>
            <a:noFill/>
          </a:ln>
        </p:spPr>
        <p:txBody>
          <a:bodyPr anchorCtr="0" anchor="t" bIns="91425" lIns="91425" rIns="91425" tIns="91425">
            <a:noAutofit/>
          </a:bodyPr>
          <a:lstStyle/>
          <a:p>
            <a:pPr lvl="0" rtl="0">
              <a:spcBef>
                <a:spcPts val="0"/>
              </a:spcBef>
              <a:buNone/>
            </a:pPr>
            <a:r>
              <a:rPr b="1" lang="en" sz="6000"/>
              <a:t>+</a:t>
            </a:r>
          </a:p>
        </p:txBody>
      </p:sp>
      <p:sp>
        <p:nvSpPr>
          <p:cNvPr id="587" name="Shape 587"/>
          <p:cNvSpPr txBox="1"/>
          <p:nvPr/>
        </p:nvSpPr>
        <p:spPr>
          <a:xfrm>
            <a:off x="3687757" y="359350"/>
            <a:ext cx="1063200" cy="1154700"/>
          </a:xfrm>
          <a:prstGeom prst="rect">
            <a:avLst/>
          </a:prstGeom>
          <a:noFill/>
          <a:ln>
            <a:noFill/>
          </a:ln>
        </p:spPr>
        <p:txBody>
          <a:bodyPr anchorCtr="0" anchor="t" bIns="91425" lIns="91425" rIns="91425" tIns="91425">
            <a:noAutofit/>
          </a:bodyPr>
          <a:lstStyle/>
          <a:p>
            <a:pPr lvl="0" rtl="0">
              <a:spcBef>
                <a:spcPts val="0"/>
              </a:spcBef>
              <a:buNone/>
            </a:pPr>
            <a:r>
              <a:rPr b="1" lang="en" sz="2400"/>
              <a:t>High freq</a:t>
            </a:r>
          </a:p>
        </p:txBody>
      </p:sp>
      <p:sp>
        <p:nvSpPr>
          <p:cNvPr id="588" name="Shape 588"/>
          <p:cNvSpPr txBox="1"/>
          <p:nvPr/>
        </p:nvSpPr>
        <p:spPr>
          <a:xfrm>
            <a:off x="3765457" y="3521600"/>
            <a:ext cx="1063200" cy="1154700"/>
          </a:xfrm>
          <a:prstGeom prst="rect">
            <a:avLst/>
          </a:prstGeom>
          <a:noFill/>
          <a:ln>
            <a:noFill/>
          </a:ln>
        </p:spPr>
        <p:txBody>
          <a:bodyPr anchorCtr="0" anchor="t" bIns="91425" lIns="91425" rIns="91425" tIns="91425">
            <a:noAutofit/>
          </a:bodyPr>
          <a:lstStyle/>
          <a:p>
            <a:pPr lvl="0" rtl="0">
              <a:spcBef>
                <a:spcPts val="0"/>
              </a:spcBef>
              <a:buNone/>
            </a:pPr>
            <a:r>
              <a:rPr b="1" lang="en" sz="2400"/>
              <a:t>Low</a:t>
            </a:r>
          </a:p>
          <a:p>
            <a:pPr lvl="0" rtl="0">
              <a:spcBef>
                <a:spcPts val="0"/>
              </a:spcBef>
              <a:buNone/>
            </a:pPr>
            <a:r>
              <a:rPr b="1" lang="en" sz="2400"/>
              <a:t>freq</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2" name="Shape 592"/>
        <p:cNvGrpSpPr/>
        <p:nvPr/>
      </p:nvGrpSpPr>
      <p:grpSpPr>
        <a:xfrm>
          <a:off x="0" y="0"/>
          <a:ext cx="0" cy="0"/>
          <a:chOff x="0" y="0"/>
          <a:chExt cx="0" cy="0"/>
        </a:xfrm>
      </p:grpSpPr>
      <p:sp>
        <p:nvSpPr>
          <p:cNvPr id="593" name="Shape 593"/>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594" name="Shape 594"/>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595" name="Shape 595"/>
          <p:cNvPicPr preferRelativeResize="0"/>
          <p:nvPr/>
        </p:nvPicPr>
        <p:blipFill>
          <a:blip r:embed="rId3">
            <a:alphaModFix/>
          </a:blip>
          <a:stretch>
            <a:fillRect/>
          </a:stretch>
        </p:blipFill>
        <p:spPr>
          <a:xfrm>
            <a:off x="1956625" y="2224675"/>
            <a:ext cx="1802825" cy="1802825"/>
          </a:xfrm>
          <a:prstGeom prst="rect">
            <a:avLst/>
          </a:prstGeom>
          <a:noFill/>
          <a:ln>
            <a:noFill/>
          </a:ln>
        </p:spPr>
      </p:pic>
      <p:pic>
        <p:nvPicPr>
          <p:cNvPr id="596" name="Shape 596"/>
          <p:cNvPicPr preferRelativeResize="0"/>
          <p:nvPr/>
        </p:nvPicPr>
        <p:blipFill>
          <a:blip r:embed="rId4">
            <a:alphaModFix/>
          </a:blip>
          <a:stretch>
            <a:fillRect/>
          </a:stretch>
        </p:blipFill>
        <p:spPr>
          <a:xfrm>
            <a:off x="5572975" y="540400"/>
            <a:ext cx="1802825" cy="1802825"/>
          </a:xfrm>
          <a:prstGeom prst="rect">
            <a:avLst/>
          </a:prstGeom>
          <a:noFill/>
          <a:ln>
            <a:noFill/>
          </a:ln>
        </p:spPr>
      </p:pic>
      <p:pic>
        <p:nvPicPr>
          <p:cNvPr id="597" name="Shape 597"/>
          <p:cNvPicPr preferRelativeResize="0"/>
          <p:nvPr/>
        </p:nvPicPr>
        <p:blipFill>
          <a:blip r:embed="rId5">
            <a:alphaModFix/>
          </a:blip>
          <a:stretch>
            <a:fillRect/>
          </a:stretch>
        </p:blipFill>
        <p:spPr>
          <a:xfrm>
            <a:off x="5572975" y="2695050"/>
            <a:ext cx="1802825" cy="1802825"/>
          </a:xfrm>
          <a:prstGeom prst="rect">
            <a:avLst/>
          </a:prstGeom>
          <a:noFill/>
          <a:ln>
            <a:noFill/>
          </a:ln>
        </p:spPr>
      </p:pic>
      <p:sp>
        <p:nvSpPr>
          <p:cNvPr id="598" name="Shape 598"/>
          <p:cNvSpPr txBox="1"/>
          <p:nvPr/>
        </p:nvSpPr>
        <p:spPr>
          <a:xfrm>
            <a:off x="4251025" y="1113025"/>
            <a:ext cx="1321800" cy="657600"/>
          </a:xfrm>
          <a:prstGeom prst="rect">
            <a:avLst/>
          </a:prstGeom>
          <a:noFill/>
          <a:ln>
            <a:noFill/>
          </a:ln>
        </p:spPr>
        <p:txBody>
          <a:bodyPr anchorCtr="0" anchor="t" bIns="91425" lIns="91425" rIns="91425" tIns="91425">
            <a:noAutofit/>
          </a:bodyPr>
          <a:lstStyle/>
          <a:p>
            <a:pPr lvl="0">
              <a:spcBef>
                <a:spcPts val="0"/>
              </a:spcBef>
              <a:buNone/>
            </a:pPr>
            <a:r>
              <a:rPr lang="en" sz="2400"/>
              <a:t>approx:</a:t>
            </a:r>
          </a:p>
        </p:txBody>
      </p:sp>
      <p:sp>
        <p:nvSpPr>
          <p:cNvPr id="599" name="Shape 599"/>
          <p:cNvSpPr txBox="1"/>
          <p:nvPr/>
        </p:nvSpPr>
        <p:spPr>
          <a:xfrm>
            <a:off x="480125" y="2910825"/>
            <a:ext cx="1321800" cy="657600"/>
          </a:xfrm>
          <a:prstGeom prst="rect">
            <a:avLst/>
          </a:prstGeom>
          <a:noFill/>
          <a:ln>
            <a:noFill/>
          </a:ln>
        </p:spPr>
        <p:txBody>
          <a:bodyPr anchorCtr="0" anchor="t" bIns="91425" lIns="91425" rIns="91425" tIns="91425">
            <a:noAutofit/>
          </a:bodyPr>
          <a:lstStyle/>
          <a:p>
            <a:pPr lvl="0" rtl="0">
              <a:spcBef>
                <a:spcPts val="0"/>
              </a:spcBef>
              <a:buNone/>
            </a:pPr>
            <a:r>
              <a:rPr lang="en" sz="2400"/>
              <a:t>original:</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3" name="Shape 603"/>
        <p:cNvGrpSpPr/>
        <p:nvPr/>
      </p:nvGrpSpPr>
      <p:grpSpPr>
        <a:xfrm>
          <a:off x="0" y="0"/>
          <a:ext cx="0" cy="0"/>
          <a:chOff x="0" y="0"/>
          <a:chExt cx="0" cy="0"/>
        </a:xfrm>
      </p:grpSpPr>
      <p:sp>
        <p:nvSpPr>
          <p:cNvPr id="604" name="Shape 604"/>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605" name="Shape 605"/>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606" name="Shape 606"/>
          <p:cNvPicPr preferRelativeResize="0"/>
          <p:nvPr/>
        </p:nvPicPr>
        <p:blipFill>
          <a:blip r:embed="rId3">
            <a:alphaModFix/>
          </a:blip>
          <a:stretch>
            <a:fillRect/>
          </a:stretch>
        </p:blipFill>
        <p:spPr>
          <a:xfrm>
            <a:off x="1886750" y="2236450"/>
            <a:ext cx="1873424" cy="1873424"/>
          </a:xfrm>
          <a:prstGeom prst="rect">
            <a:avLst/>
          </a:prstGeom>
          <a:noFill/>
          <a:ln>
            <a:noFill/>
          </a:ln>
        </p:spPr>
      </p:pic>
      <p:pic>
        <p:nvPicPr>
          <p:cNvPr id="607" name="Shape 607"/>
          <p:cNvPicPr preferRelativeResize="0"/>
          <p:nvPr/>
        </p:nvPicPr>
        <p:blipFill>
          <a:blip r:embed="rId4">
            <a:alphaModFix/>
          </a:blip>
          <a:stretch>
            <a:fillRect/>
          </a:stretch>
        </p:blipFill>
        <p:spPr>
          <a:xfrm>
            <a:off x="6040350" y="2792150"/>
            <a:ext cx="1873424" cy="1873424"/>
          </a:xfrm>
          <a:prstGeom prst="rect">
            <a:avLst/>
          </a:prstGeom>
          <a:noFill/>
          <a:ln>
            <a:noFill/>
          </a:ln>
        </p:spPr>
      </p:pic>
      <p:pic>
        <p:nvPicPr>
          <p:cNvPr id="608" name="Shape 608"/>
          <p:cNvPicPr preferRelativeResize="0"/>
          <p:nvPr/>
        </p:nvPicPr>
        <p:blipFill>
          <a:blip r:embed="rId5">
            <a:alphaModFix/>
          </a:blip>
          <a:stretch>
            <a:fillRect/>
          </a:stretch>
        </p:blipFill>
        <p:spPr>
          <a:xfrm>
            <a:off x="6040350" y="531475"/>
            <a:ext cx="1873424" cy="1873424"/>
          </a:xfrm>
          <a:prstGeom prst="rect">
            <a:avLst/>
          </a:prstGeom>
          <a:noFill/>
          <a:ln>
            <a:noFill/>
          </a:ln>
        </p:spPr>
      </p:pic>
      <p:sp>
        <p:nvSpPr>
          <p:cNvPr id="609" name="Shape 609"/>
          <p:cNvSpPr txBox="1"/>
          <p:nvPr/>
        </p:nvSpPr>
        <p:spPr>
          <a:xfrm>
            <a:off x="480125" y="2910825"/>
            <a:ext cx="1321800" cy="657600"/>
          </a:xfrm>
          <a:prstGeom prst="rect">
            <a:avLst/>
          </a:prstGeom>
          <a:noFill/>
          <a:ln>
            <a:noFill/>
          </a:ln>
        </p:spPr>
        <p:txBody>
          <a:bodyPr anchorCtr="0" anchor="t" bIns="91425" lIns="91425" rIns="91425" tIns="91425">
            <a:noAutofit/>
          </a:bodyPr>
          <a:lstStyle/>
          <a:p>
            <a:pPr lvl="0" rtl="0">
              <a:spcBef>
                <a:spcPts val="0"/>
              </a:spcBef>
              <a:buNone/>
            </a:pPr>
            <a:r>
              <a:rPr lang="en" sz="2400"/>
              <a:t>original:</a:t>
            </a:r>
          </a:p>
        </p:txBody>
      </p:sp>
      <p:sp>
        <p:nvSpPr>
          <p:cNvPr id="610" name="Shape 610"/>
          <p:cNvSpPr txBox="1"/>
          <p:nvPr/>
        </p:nvSpPr>
        <p:spPr>
          <a:xfrm>
            <a:off x="4549000" y="1139387"/>
            <a:ext cx="1321800" cy="657600"/>
          </a:xfrm>
          <a:prstGeom prst="rect">
            <a:avLst/>
          </a:prstGeom>
          <a:noFill/>
          <a:ln>
            <a:noFill/>
          </a:ln>
        </p:spPr>
        <p:txBody>
          <a:bodyPr anchorCtr="0" anchor="t" bIns="91425" lIns="91425" rIns="91425" tIns="91425">
            <a:noAutofit/>
          </a:bodyPr>
          <a:lstStyle/>
          <a:p>
            <a:pPr lvl="0" rtl="0">
              <a:spcBef>
                <a:spcPts val="0"/>
              </a:spcBef>
              <a:buNone/>
            </a:pPr>
            <a:r>
              <a:rPr lang="en" sz="2400"/>
              <a:t>approx:</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4" name="Shape 614"/>
        <p:cNvGrpSpPr/>
        <p:nvPr/>
      </p:nvGrpSpPr>
      <p:grpSpPr>
        <a:xfrm>
          <a:off x="0" y="0"/>
          <a:ext cx="0" cy="0"/>
          <a:chOff x="0" y="0"/>
          <a:chExt cx="0" cy="0"/>
        </a:xfrm>
      </p:grpSpPr>
      <p:sp>
        <p:nvSpPr>
          <p:cNvPr id="615" name="Shape 61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teapot</a:t>
            </a:r>
          </a:p>
        </p:txBody>
      </p:sp>
      <p:sp>
        <p:nvSpPr>
          <p:cNvPr id="616" name="Shape 616"/>
          <p:cNvSpPr txBox="1"/>
          <p:nvPr>
            <p:ph idx="1" type="body"/>
          </p:nvPr>
        </p:nvSpPr>
        <p:spPr>
          <a:xfrm>
            <a:off x="311700" y="1152475"/>
            <a:ext cx="8520599" cy="3416400"/>
          </a:xfrm>
          <a:prstGeom prst="rect">
            <a:avLst/>
          </a:prstGeom>
        </p:spPr>
        <p:txBody>
          <a:bodyPr anchorCtr="0" anchor="t" bIns="91425" lIns="91425" rIns="91425" tIns="91425">
            <a:noAutofit/>
          </a:bodyPr>
          <a:lstStyle/>
          <a:p>
            <a:pPr lvl="0">
              <a:spcBef>
                <a:spcPts val="0"/>
              </a:spcBef>
              <a:buNone/>
            </a:pPr>
            <a:r>
              <a:t/>
            </a:r>
            <a:endParaRPr/>
          </a:p>
        </p:txBody>
      </p:sp>
      <p:pic>
        <p:nvPicPr>
          <p:cNvPr id="617" name="Shape 617"/>
          <p:cNvPicPr preferRelativeResize="0"/>
          <p:nvPr/>
        </p:nvPicPr>
        <p:blipFill>
          <a:blip r:embed="rId3">
            <a:alphaModFix/>
          </a:blip>
          <a:stretch>
            <a:fillRect/>
          </a:stretch>
        </p:blipFill>
        <p:spPr>
          <a:xfrm>
            <a:off x="445275" y="1547648"/>
            <a:ext cx="2730951" cy="2048225"/>
          </a:xfrm>
          <a:prstGeom prst="rect">
            <a:avLst/>
          </a:prstGeom>
          <a:noFill/>
          <a:ln>
            <a:noFill/>
          </a:ln>
        </p:spPr>
      </p:pic>
      <p:pic>
        <p:nvPicPr>
          <p:cNvPr id="618" name="Shape 618"/>
          <p:cNvPicPr preferRelativeResize="0"/>
          <p:nvPr/>
        </p:nvPicPr>
        <p:blipFill>
          <a:blip r:embed="rId4">
            <a:alphaModFix/>
          </a:blip>
          <a:stretch>
            <a:fillRect/>
          </a:stretch>
        </p:blipFill>
        <p:spPr>
          <a:xfrm>
            <a:off x="5294962" y="87099"/>
            <a:ext cx="2730951" cy="2048217"/>
          </a:xfrm>
          <a:prstGeom prst="rect">
            <a:avLst/>
          </a:prstGeom>
          <a:noFill/>
          <a:ln>
            <a:noFill/>
          </a:ln>
        </p:spPr>
      </p:pic>
      <p:pic>
        <p:nvPicPr>
          <p:cNvPr id="619" name="Shape 619"/>
          <p:cNvPicPr preferRelativeResize="0"/>
          <p:nvPr/>
        </p:nvPicPr>
        <p:blipFill>
          <a:blip r:embed="rId5">
            <a:alphaModFix/>
          </a:blip>
          <a:stretch>
            <a:fillRect/>
          </a:stretch>
        </p:blipFill>
        <p:spPr>
          <a:xfrm>
            <a:off x="5252287" y="2802875"/>
            <a:ext cx="2816276" cy="2112207"/>
          </a:xfrm>
          <a:prstGeom prst="rect">
            <a:avLst/>
          </a:prstGeom>
          <a:noFill/>
          <a:ln>
            <a:noFill/>
          </a:ln>
        </p:spPr>
      </p:pic>
      <p:sp>
        <p:nvSpPr>
          <p:cNvPr id="620" name="Shape 620"/>
          <p:cNvSpPr txBox="1"/>
          <p:nvPr/>
        </p:nvSpPr>
        <p:spPr>
          <a:xfrm>
            <a:off x="3800612" y="1994400"/>
            <a:ext cx="675899" cy="1154700"/>
          </a:xfrm>
          <a:prstGeom prst="rect">
            <a:avLst/>
          </a:prstGeom>
          <a:noFill/>
          <a:ln>
            <a:noFill/>
          </a:ln>
        </p:spPr>
        <p:txBody>
          <a:bodyPr anchorCtr="0" anchor="t" bIns="91425" lIns="91425" rIns="91425" tIns="91425">
            <a:noAutofit/>
          </a:bodyPr>
          <a:lstStyle/>
          <a:p>
            <a:pPr lvl="0" rtl="0">
              <a:spcBef>
                <a:spcPts val="0"/>
              </a:spcBef>
              <a:buNone/>
            </a:pPr>
            <a:r>
              <a:rPr b="1" lang="en" sz="6000"/>
              <a:t>=</a:t>
            </a:r>
          </a:p>
        </p:txBody>
      </p:sp>
      <p:sp>
        <p:nvSpPr>
          <p:cNvPr id="621" name="Shape 621"/>
          <p:cNvSpPr txBox="1"/>
          <p:nvPr/>
        </p:nvSpPr>
        <p:spPr>
          <a:xfrm>
            <a:off x="6247650" y="1994400"/>
            <a:ext cx="675899" cy="1154700"/>
          </a:xfrm>
          <a:prstGeom prst="rect">
            <a:avLst/>
          </a:prstGeom>
          <a:noFill/>
          <a:ln>
            <a:noFill/>
          </a:ln>
        </p:spPr>
        <p:txBody>
          <a:bodyPr anchorCtr="0" anchor="t" bIns="91425" lIns="91425" rIns="91425" tIns="91425">
            <a:noAutofit/>
          </a:bodyPr>
          <a:lstStyle/>
          <a:p>
            <a:pPr lvl="0" rtl="0">
              <a:spcBef>
                <a:spcPts val="0"/>
              </a:spcBef>
              <a:buNone/>
            </a:pPr>
            <a:r>
              <a:rPr b="1" lang="en" sz="6000"/>
              <a:t>+</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5" name="Shape 625"/>
        <p:cNvGrpSpPr/>
        <p:nvPr/>
      </p:nvGrpSpPr>
      <p:grpSpPr>
        <a:xfrm>
          <a:off x="0" y="0"/>
          <a:ext cx="0" cy="0"/>
          <a:chOff x="0" y="0"/>
          <a:chExt cx="0" cy="0"/>
        </a:xfrm>
      </p:grpSpPr>
      <p:sp>
        <p:nvSpPr>
          <p:cNvPr id="626" name="Shape 626"/>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Discussion</a:t>
            </a:r>
          </a:p>
        </p:txBody>
      </p:sp>
      <p:sp>
        <p:nvSpPr>
          <p:cNvPr id="627" name="Shape 627"/>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It is completely wasteful to calculate low frequency signals in fragment shader.</a:t>
            </a:r>
          </a:p>
          <a:p>
            <a:pPr indent="-228600" lvl="0" marL="457200" rtl="0">
              <a:spcBef>
                <a:spcPts val="0"/>
              </a:spcBef>
              <a:buChar char="●"/>
            </a:pPr>
            <a:r>
              <a:rPr lang="en"/>
              <a:t>Bezier triangles or vertex interpolation approximates such signals just fine</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1" name="Shape 631"/>
        <p:cNvGrpSpPr/>
        <p:nvPr/>
      </p:nvGrpSpPr>
      <p:grpSpPr>
        <a:xfrm>
          <a:off x="0" y="0"/>
          <a:ext cx="0" cy="0"/>
          <a:chOff x="0" y="0"/>
          <a:chExt cx="0" cy="0"/>
        </a:xfrm>
      </p:grpSpPr>
      <p:sp>
        <p:nvSpPr>
          <p:cNvPr id="632" name="Shape 632"/>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Possible future work</a:t>
            </a:r>
          </a:p>
        </p:txBody>
      </p:sp>
      <p:sp>
        <p:nvSpPr>
          <p:cNvPr id="633" name="Shape 633"/>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a:spcBef>
                <a:spcPts val="0"/>
              </a:spcBef>
              <a:buChar char="●"/>
            </a:pPr>
            <a:r>
              <a:rPr lang="en"/>
              <a:t>Use frequency analysis to prove even better appromations. </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7" name="Shape 637"/>
        <p:cNvGrpSpPr/>
        <p:nvPr/>
      </p:nvGrpSpPr>
      <p:grpSpPr>
        <a:xfrm>
          <a:off x="0" y="0"/>
          <a:ext cx="0" cy="0"/>
          <a:chOff x="0" y="0"/>
          <a:chExt cx="0" cy="0"/>
        </a:xfrm>
      </p:grpSpPr>
      <p:sp>
        <p:nvSpPr>
          <p:cNvPr id="638" name="Shape 638"/>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Possible future work</a:t>
            </a:r>
          </a:p>
        </p:txBody>
      </p:sp>
      <p:sp>
        <p:nvSpPr>
          <p:cNvPr id="639" name="Shape 639"/>
          <p:cNvSpPr txBox="1"/>
          <p:nvPr>
            <p:ph idx="1" type="body"/>
          </p:nvPr>
        </p:nvSpPr>
        <p:spPr>
          <a:xfrm>
            <a:off x="311700" y="1152475"/>
            <a:ext cx="8520599" cy="2643600"/>
          </a:xfrm>
          <a:prstGeom prst="rect">
            <a:avLst/>
          </a:prstGeom>
        </p:spPr>
        <p:txBody>
          <a:bodyPr anchorCtr="0" anchor="t" bIns="91425" lIns="91425" rIns="91425" tIns="91425">
            <a:noAutofit/>
          </a:bodyPr>
          <a:lstStyle/>
          <a:p>
            <a:pPr indent="-228600" lvl="0" marL="457200" rtl="0">
              <a:spcBef>
                <a:spcPts val="0"/>
              </a:spcBef>
              <a:buChar char="●"/>
            </a:pPr>
            <a:r>
              <a:rPr lang="en"/>
              <a:t>Add more simplification rules.</a:t>
            </a:r>
          </a:p>
          <a:p>
            <a:pPr indent="-228600" lvl="0" marL="457200" rtl="0">
              <a:spcBef>
                <a:spcPts val="0"/>
              </a:spcBef>
              <a:buChar char="●"/>
            </a:pPr>
            <a:r>
              <a:rPr lang="en"/>
              <a:t>[Pellacini 2005] proposed a rule</a:t>
            </a:r>
          </a:p>
          <a:p>
            <a:pPr indent="-228600" lvl="0" marL="457200">
              <a:spcBef>
                <a:spcPts val="0"/>
              </a:spcBef>
              <a:buChar char="●"/>
            </a:pPr>
            <a:r>
              <a:rPr lang="en"/>
              <a:t>[Wong et al] combined with this rule results in a speedup in exchange for a slight visual error.</a:t>
            </a:r>
          </a:p>
        </p:txBody>
      </p:sp>
      <p:sp>
        <p:nvSpPr>
          <p:cNvPr id="640" name="Shape 640"/>
          <p:cNvSpPr txBox="1"/>
          <p:nvPr/>
        </p:nvSpPr>
        <p:spPr>
          <a:xfrm>
            <a:off x="5221375" y="1218000"/>
            <a:ext cx="2046899" cy="6348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spcBef>
                <a:spcPts val="0"/>
              </a:spcBef>
              <a:buNone/>
            </a:pPr>
            <a:r>
              <a:rPr i="1" lang="en" sz="3000"/>
              <a:t>e ⊗ c → e</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 name="Shape 92"/>
        <p:cNvGrpSpPr/>
        <p:nvPr/>
      </p:nvGrpSpPr>
      <p:grpSpPr>
        <a:xfrm>
          <a:off x="0" y="0"/>
          <a:ext cx="0" cy="0"/>
          <a:chOff x="0" y="0"/>
          <a:chExt cx="0" cy="0"/>
        </a:xfrm>
      </p:grpSpPr>
      <p:pic>
        <p:nvPicPr>
          <p:cNvPr id="93" name="Shape 93"/>
          <p:cNvPicPr preferRelativeResize="0"/>
          <p:nvPr/>
        </p:nvPicPr>
        <p:blipFill>
          <a:blip r:embed="rId3">
            <a:alphaModFix/>
          </a:blip>
          <a:stretch>
            <a:fillRect/>
          </a:stretch>
        </p:blipFill>
        <p:spPr>
          <a:xfrm>
            <a:off x="233575" y="528575"/>
            <a:ext cx="4148526" cy="3111398"/>
          </a:xfrm>
          <a:prstGeom prst="rect">
            <a:avLst/>
          </a:prstGeom>
          <a:noFill/>
          <a:ln>
            <a:noFill/>
          </a:ln>
        </p:spPr>
      </p:pic>
      <p:pic>
        <p:nvPicPr>
          <p:cNvPr id="94" name="Shape 94"/>
          <p:cNvPicPr preferRelativeResize="0"/>
          <p:nvPr/>
        </p:nvPicPr>
        <p:blipFill>
          <a:blip r:embed="rId4">
            <a:alphaModFix/>
          </a:blip>
          <a:stretch>
            <a:fillRect/>
          </a:stretch>
        </p:blipFill>
        <p:spPr>
          <a:xfrm>
            <a:off x="4792291" y="528575"/>
            <a:ext cx="4148531" cy="3111398"/>
          </a:xfrm>
          <a:prstGeom prst="rect">
            <a:avLst/>
          </a:prstGeom>
          <a:noFill/>
          <a:ln>
            <a:noFill/>
          </a:ln>
        </p:spPr>
      </p:pic>
      <p:sp>
        <p:nvSpPr>
          <p:cNvPr id="95" name="Shape 95"/>
          <p:cNvSpPr txBox="1"/>
          <p:nvPr/>
        </p:nvSpPr>
        <p:spPr>
          <a:xfrm>
            <a:off x="660087" y="3896000"/>
            <a:ext cx="3295500" cy="529499"/>
          </a:xfrm>
          <a:prstGeom prst="rect">
            <a:avLst/>
          </a:prstGeom>
          <a:noFill/>
          <a:ln>
            <a:noFill/>
          </a:ln>
        </p:spPr>
        <p:txBody>
          <a:bodyPr anchorCtr="0" anchor="t" bIns="91425" lIns="91425" rIns="91425" tIns="91425">
            <a:noAutofit/>
          </a:bodyPr>
          <a:lstStyle/>
          <a:p>
            <a:pPr lvl="0" rtl="0">
              <a:spcBef>
                <a:spcPts val="0"/>
              </a:spcBef>
              <a:buNone/>
            </a:pPr>
            <a:r>
              <a:rPr b="1" lang="en" sz="2400"/>
              <a:t>Phong(per fragment)</a:t>
            </a:r>
          </a:p>
        </p:txBody>
      </p:sp>
      <p:sp>
        <p:nvSpPr>
          <p:cNvPr id="96" name="Shape 96"/>
          <p:cNvSpPr txBox="1"/>
          <p:nvPr/>
        </p:nvSpPr>
        <p:spPr>
          <a:xfrm>
            <a:off x="5468275" y="3896000"/>
            <a:ext cx="3147300" cy="529499"/>
          </a:xfrm>
          <a:prstGeom prst="rect">
            <a:avLst/>
          </a:prstGeom>
          <a:noFill/>
          <a:ln>
            <a:noFill/>
          </a:ln>
        </p:spPr>
        <p:txBody>
          <a:bodyPr anchorCtr="0" anchor="t" bIns="91425" lIns="91425" rIns="91425" tIns="91425">
            <a:noAutofit/>
          </a:bodyPr>
          <a:lstStyle/>
          <a:p>
            <a:pPr lvl="0" rtl="0">
              <a:spcBef>
                <a:spcPts val="0"/>
              </a:spcBef>
              <a:buNone/>
            </a:pPr>
            <a:r>
              <a:rPr b="1" lang="en" sz="2400"/>
              <a:t>Gouraud(per vertex)</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4" name="Shape 644"/>
        <p:cNvGrpSpPr/>
        <p:nvPr/>
      </p:nvGrpSpPr>
      <p:grpSpPr>
        <a:xfrm>
          <a:off x="0" y="0"/>
          <a:ext cx="0" cy="0"/>
          <a:chOff x="0" y="0"/>
          <a:chExt cx="0" cy="0"/>
        </a:xfrm>
      </p:grpSpPr>
      <p:sp>
        <p:nvSpPr>
          <p:cNvPr id="645" name="Shape 64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646" name="Shape 646"/>
          <p:cNvSpPr txBox="1"/>
          <p:nvPr>
            <p:ph idx="1" type="body"/>
          </p:nvPr>
        </p:nvSpPr>
        <p:spPr>
          <a:xfrm>
            <a:off x="311700" y="923875"/>
            <a:ext cx="8520599" cy="3416400"/>
          </a:xfrm>
          <a:prstGeom prst="rect">
            <a:avLst/>
          </a:prstGeom>
        </p:spPr>
        <p:txBody>
          <a:bodyPr anchorCtr="0" anchor="t" bIns="91425" lIns="91425" rIns="91425" tIns="91425">
            <a:noAutofit/>
          </a:bodyPr>
          <a:lstStyle/>
          <a:p>
            <a:pPr lvl="0" rtl="0" algn="ctr">
              <a:spcBef>
                <a:spcPts val="0"/>
              </a:spcBef>
              <a:buNone/>
            </a:pPr>
            <a:r>
              <a:t/>
            </a:r>
            <a:endParaRPr sz="4800">
              <a:solidFill>
                <a:srgbClr val="FF0000"/>
              </a:solidFill>
            </a:endParaRPr>
          </a:p>
          <a:p>
            <a:pPr indent="0" lvl="0" marL="0" algn="ctr">
              <a:spcBef>
                <a:spcPts val="0"/>
              </a:spcBef>
              <a:buNone/>
            </a:pPr>
            <a:r>
              <a:rPr lang="en" sz="4800">
                <a:solidFill>
                  <a:srgbClr val="000000"/>
                </a:solidFill>
              </a:rPr>
              <a:t>Questions?</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0" name="Shape 650"/>
        <p:cNvGrpSpPr/>
        <p:nvPr/>
      </p:nvGrpSpPr>
      <p:grpSpPr>
        <a:xfrm>
          <a:off x="0" y="0"/>
          <a:ext cx="0" cy="0"/>
          <a:chOff x="0" y="0"/>
          <a:chExt cx="0" cy="0"/>
        </a:xfrm>
      </p:grpSpPr>
      <p:sp>
        <p:nvSpPr>
          <p:cNvPr id="651" name="Shape 651"/>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t/>
            </a:r>
            <a:endParaRPr/>
          </a:p>
        </p:txBody>
      </p:sp>
      <p:sp>
        <p:nvSpPr>
          <p:cNvPr id="652" name="Shape 652"/>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rPr lang="en" u="sng">
                <a:solidFill>
                  <a:schemeClr val="hlink"/>
                </a:solidFill>
                <a:hlinkClick r:id="rId3"/>
              </a:rPr>
              <a:t>http://caig.cs.nctu.edu.tw/course/NM07S/slides/chap3_3.pdf</a:t>
            </a:r>
          </a:p>
          <a:p>
            <a:pPr lvl="0" rtl="0">
              <a:spcBef>
                <a:spcPts val="0"/>
              </a:spcBef>
              <a:buNone/>
            </a:pPr>
            <a:r>
              <a:t/>
            </a:r>
            <a:endParaRPr/>
          </a:p>
          <a:p>
            <a:pPr lvl="0" rtl="0">
              <a:spcBef>
                <a:spcPts val="0"/>
              </a:spcBef>
              <a:buNone/>
            </a:pPr>
            <a:r>
              <a:rPr lang="en"/>
              <a:t>http://www.scratchapixel.com/lessons/3d-basic-rendering/ray-tracing-rendering-a-triangle/barycentric-coordinates</a:t>
            </a:r>
          </a:p>
          <a:p>
            <a:pPr lvl="0">
              <a:spcBef>
                <a:spcPts val="0"/>
              </a:spcBef>
              <a:buNone/>
            </a:pPr>
            <a:r>
              <a:t/>
            </a:r>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6" name="Shape 656"/>
        <p:cNvGrpSpPr/>
        <p:nvPr/>
      </p:nvGrpSpPr>
      <p:grpSpPr>
        <a:xfrm>
          <a:off x="0" y="0"/>
          <a:ext cx="0" cy="0"/>
          <a:chOff x="0" y="0"/>
          <a:chExt cx="0" cy="0"/>
        </a:xfrm>
      </p:grpSpPr>
      <p:sp>
        <p:nvSpPr>
          <p:cNvPr id="657" name="Shape 657"/>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Shader Slice Loop</a:t>
            </a:r>
          </a:p>
        </p:txBody>
      </p:sp>
      <p:sp>
        <p:nvSpPr>
          <p:cNvPr id="658" name="Shape 658"/>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t/>
            </a:r>
            <a:endParaRPr/>
          </a:p>
          <a:p>
            <a:pPr lvl="0">
              <a:spcBef>
                <a:spcPts val="0"/>
              </a:spcBef>
              <a:buNone/>
            </a:pPr>
            <a:r>
              <a:t/>
            </a:r>
            <a:endParaRPr/>
          </a:p>
        </p:txBody>
      </p:sp>
      <p:pic>
        <p:nvPicPr>
          <p:cNvPr id="659" name="Shape 659"/>
          <p:cNvPicPr preferRelativeResize="0"/>
          <p:nvPr/>
        </p:nvPicPr>
        <p:blipFill>
          <a:blip r:embed="rId3">
            <a:alphaModFix/>
          </a:blip>
          <a:stretch>
            <a:fillRect/>
          </a:stretch>
        </p:blipFill>
        <p:spPr>
          <a:xfrm>
            <a:off x="311702" y="1276925"/>
            <a:ext cx="6656298" cy="5143503"/>
          </a:xfrm>
          <a:prstGeom prst="rect">
            <a:avLst/>
          </a:prstGeom>
          <a:noFill/>
          <a:ln>
            <a:noFill/>
          </a:ln>
        </p:spPr>
      </p:pic>
      <p:pic>
        <p:nvPicPr>
          <p:cNvPr id="660" name="Shape 660"/>
          <p:cNvPicPr preferRelativeResize="0"/>
          <p:nvPr/>
        </p:nvPicPr>
        <p:blipFill>
          <a:blip r:embed="rId4">
            <a:alphaModFix/>
          </a:blip>
          <a:stretch>
            <a:fillRect/>
          </a:stretch>
        </p:blipFill>
        <p:spPr>
          <a:xfrm>
            <a:off x="5507228" y="1017725"/>
            <a:ext cx="6656298" cy="5143503"/>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4" name="Shape 664"/>
        <p:cNvGrpSpPr/>
        <p:nvPr/>
      </p:nvGrpSpPr>
      <p:grpSpPr>
        <a:xfrm>
          <a:off x="0" y="0"/>
          <a:ext cx="0" cy="0"/>
          <a:chOff x="0" y="0"/>
          <a:chExt cx="0" cy="0"/>
        </a:xfrm>
      </p:grpSpPr>
      <p:sp>
        <p:nvSpPr>
          <p:cNvPr id="665" name="Shape 665"/>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Structure</a:t>
            </a:r>
          </a:p>
        </p:txBody>
      </p:sp>
      <p:sp>
        <p:nvSpPr>
          <p:cNvPr id="666" name="Shape 666"/>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A couple of rules to simplify the shader</a:t>
            </a:r>
          </a:p>
          <a:p>
            <a:pPr indent="-228600" lvl="0" marL="457200" rtl="0">
              <a:spcBef>
                <a:spcPts val="0"/>
              </a:spcBef>
              <a:buChar char="●"/>
            </a:pPr>
            <a:r>
              <a:rPr lang="en"/>
              <a:t> Rule 1: move fragment shader code to a previous shader stage.</a:t>
            </a:r>
          </a:p>
          <a:p>
            <a:pPr indent="-228600" lvl="0" marL="457200" rtl="0">
              <a:spcBef>
                <a:spcPts val="0"/>
              </a:spcBef>
              <a:buChar char="●"/>
            </a:pPr>
            <a:r>
              <a:rPr lang="en"/>
              <a:t>Rule 2: approximate patterns formed by shader with bezier triangle interpolation.</a:t>
            </a:r>
          </a:p>
          <a:p>
            <a:pPr indent="-228600" lvl="0" marL="457200" rtl="0">
              <a:spcBef>
                <a:spcPts val="0"/>
              </a:spcBef>
              <a:buChar char="●"/>
            </a:pPr>
            <a:r>
              <a:rPr lang="en"/>
              <a:t>Rule 3: Tesselate mesh with tesselation shader, then apply rule 1 or 2.</a:t>
            </a:r>
          </a:p>
          <a:p>
            <a:pPr indent="-228600" lvl="0" marL="457200" rtl="0">
              <a:spcBef>
                <a:spcPts val="0"/>
              </a:spcBef>
              <a:buChar char="●"/>
            </a:pPr>
            <a:r>
              <a:rPr lang="en"/>
              <a:t>Genetic algorithm</a:t>
            </a:r>
          </a:p>
          <a:p>
            <a:pPr indent="-228600" lvl="0" marL="457200" rtl="0">
              <a:spcBef>
                <a:spcPts val="0"/>
              </a:spcBef>
              <a:buChar char="●"/>
            </a:pPr>
            <a:r>
              <a:rPr lang="en"/>
              <a:t>Discussion</a:t>
            </a:r>
          </a:p>
          <a:p>
            <a:pPr indent="-228600" lvl="0" marL="457200">
              <a:spcBef>
                <a:spcPts val="0"/>
              </a:spcBef>
              <a:buChar char="●"/>
            </a:pPr>
            <a:r>
              <a:rPr lang="en"/>
              <a:t>Future work</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Rule 3: Subdivide surface</a:t>
            </a:r>
          </a:p>
        </p:txBody>
      </p:sp>
      <p:sp>
        <p:nvSpPr>
          <p:cNvPr id="102" name="Shape 102"/>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Char char="●"/>
            </a:pPr>
            <a:r>
              <a:rPr lang="en"/>
              <a:t>Tesselate every triangle of original mesh at runtime.</a:t>
            </a:r>
          </a:p>
        </p:txBody>
      </p:sp>
      <p:pic>
        <p:nvPicPr>
          <p:cNvPr id="103" name="Shape 103"/>
          <p:cNvPicPr preferRelativeResize="0"/>
          <p:nvPr/>
        </p:nvPicPr>
        <p:blipFill>
          <a:blip r:embed="rId3">
            <a:alphaModFix/>
          </a:blip>
          <a:stretch>
            <a:fillRect/>
          </a:stretch>
        </p:blipFill>
        <p:spPr>
          <a:xfrm>
            <a:off x="682750" y="1681375"/>
            <a:ext cx="2358600" cy="2358600"/>
          </a:xfrm>
          <a:prstGeom prst="rect">
            <a:avLst/>
          </a:prstGeom>
          <a:noFill/>
          <a:ln>
            <a:noFill/>
          </a:ln>
        </p:spPr>
      </p:pic>
      <p:pic>
        <p:nvPicPr>
          <p:cNvPr id="104" name="Shape 104"/>
          <p:cNvPicPr preferRelativeResize="0"/>
          <p:nvPr/>
        </p:nvPicPr>
        <p:blipFill>
          <a:blip r:embed="rId4">
            <a:alphaModFix/>
          </a:blip>
          <a:stretch>
            <a:fillRect/>
          </a:stretch>
        </p:blipFill>
        <p:spPr>
          <a:xfrm>
            <a:off x="6273450" y="1681375"/>
            <a:ext cx="2358600" cy="2358600"/>
          </a:xfrm>
          <a:prstGeom prst="rect">
            <a:avLst/>
          </a:prstGeom>
          <a:noFill/>
          <a:ln>
            <a:noFill/>
          </a:ln>
        </p:spPr>
      </p:pic>
      <p:sp>
        <p:nvSpPr>
          <p:cNvPr id="105" name="Shape 105"/>
          <p:cNvSpPr/>
          <p:nvPr/>
        </p:nvSpPr>
        <p:spPr>
          <a:xfrm>
            <a:off x="3978350" y="2130500"/>
            <a:ext cx="1977299" cy="12006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sz="2400"/>
              <a:t>Tesslate</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Rule 1 and 3 combined</a:t>
            </a:r>
          </a:p>
        </p:txBody>
      </p:sp>
      <p:sp>
        <p:nvSpPr>
          <p:cNvPr id="111" name="Shape 111"/>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a:spcBef>
                <a:spcPts val="0"/>
              </a:spcBef>
              <a:buChar char="●"/>
            </a:pPr>
            <a:r>
              <a:rPr lang="en"/>
              <a:t>Move shader slice </a:t>
            </a:r>
            <a:r>
              <a:rPr b="1" lang="en"/>
              <a:t>from</a:t>
            </a:r>
            <a:r>
              <a:rPr lang="en"/>
              <a:t> </a:t>
            </a:r>
            <a:r>
              <a:rPr b="1" lang="en"/>
              <a:t>fragment shader to domain shader.</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